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68" r:id="rId8"/>
    <p:sldId id="263" r:id="rId9"/>
    <p:sldId id="264" r:id="rId10"/>
    <p:sldId id="265" r:id="rId11"/>
    <p:sldId id="266" r:id="rId12"/>
    <p:sldId id="258" r:id="rId13"/>
    <p:sldId id="259" r:id="rId14"/>
    <p:sldId id="260" r:id="rId15"/>
    <p:sldId id="261" r:id="rId16"/>
    <p:sldId id="267"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21CE8-4A4B-E438-632A-D52C51BF5C0E}" v="55" dt="2021-11-05T08:26:08.141"/>
    <p1510:client id="{502B0E48-1F45-C441-15FC-F43CE0E300B6}" v="553" dt="2021-10-31T14:56:08.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38D4-40D7-4259-A10E-8D28F70E1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8EB98F-DB3E-4025-8623-090A2F996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C985AF-3D3A-4BD1-B178-CE0224763D23}"/>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5" name="Footer Placeholder 4">
            <a:extLst>
              <a:ext uri="{FF2B5EF4-FFF2-40B4-BE49-F238E27FC236}">
                <a16:creationId xmlns:a16="http://schemas.microsoft.com/office/drawing/2014/main" id="{1CF86E29-F17E-4A42-8A58-7E70832746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20FAA8-03A8-463F-BB8F-40D0CC41FB1F}"/>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328087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DF75-C67E-4872-B16D-55308A283F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F0E567-82E3-4716-AE43-DE95CAD55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9D917-B17B-443C-B52C-02F240F400C0}"/>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5" name="Footer Placeholder 4">
            <a:extLst>
              <a:ext uri="{FF2B5EF4-FFF2-40B4-BE49-F238E27FC236}">
                <a16:creationId xmlns:a16="http://schemas.microsoft.com/office/drawing/2014/main" id="{D5C2E469-E0AB-4311-86E4-F1E063BAAF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2C1E5-93D6-4EFB-BFB5-18D0F1BDF88D}"/>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49820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08875-5451-4C6E-8D71-A5CC43E875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A7ACD3-6B59-41E6-839C-4541B3295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9281E-3538-425C-9051-1FBD6C815E96}"/>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5" name="Footer Placeholder 4">
            <a:extLst>
              <a:ext uri="{FF2B5EF4-FFF2-40B4-BE49-F238E27FC236}">
                <a16:creationId xmlns:a16="http://schemas.microsoft.com/office/drawing/2014/main" id="{F83B377A-7F10-4488-A2D8-6BCD18880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9A79D-C1E7-4A7C-B6EC-8360AD60B58C}"/>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20683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A992-E0F5-4960-A126-AC05D276E2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1F9A2-F884-423C-A78F-016246C548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E4BA14-ACD7-49D5-9D8C-A9E7D44437AF}"/>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5" name="Footer Placeholder 4">
            <a:extLst>
              <a:ext uri="{FF2B5EF4-FFF2-40B4-BE49-F238E27FC236}">
                <a16:creationId xmlns:a16="http://schemas.microsoft.com/office/drawing/2014/main" id="{2FE0F9A1-B1B4-4900-84BD-35F172D00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6304F8-9B7E-4847-A750-966E3947B617}"/>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62311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D613-50E4-44BA-95BF-3356B266AD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C94A03-047B-40D3-8DC7-9E1846C8E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473FB-ED16-4B20-80C3-C59398DB868C}"/>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5" name="Footer Placeholder 4">
            <a:extLst>
              <a:ext uri="{FF2B5EF4-FFF2-40B4-BE49-F238E27FC236}">
                <a16:creationId xmlns:a16="http://schemas.microsoft.com/office/drawing/2014/main" id="{4F3582FC-54E3-4DB8-8514-0E615689A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546227-5587-44CC-8F36-16403BEC424A}"/>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81081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866D-EFD9-461F-AC71-2434AD2408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C59E08-6266-41A2-9AA9-B92E8E0D0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FB7C44-E062-4CD9-92DB-A0A40BDF46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EF1C76-CA54-4188-8454-6B5AF34A2A09}"/>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6" name="Footer Placeholder 5">
            <a:extLst>
              <a:ext uri="{FF2B5EF4-FFF2-40B4-BE49-F238E27FC236}">
                <a16:creationId xmlns:a16="http://schemas.microsoft.com/office/drawing/2014/main" id="{5B882F86-2161-4CD7-9EF7-E02027D41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8CEA46-DE87-453C-9669-5B54C4CFE3A4}"/>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393003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9945-6549-4118-BCBD-AA182FA208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80BB2C-D8AB-4607-BFDC-A9FA97CE0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05D19B-B31B-4138-90E1-D2E4724B6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13A3FD-1587-4738-BBD4-539C8ED21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FB73D-A608-437C-BA3C-61219C782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F7F397-3DCD-43AB-BBD2-AB89F94AE4F5}"/>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8" name="Footer Placeholder 7">
            <a:extLst>
              <a:ext uri="{FF2B5EF4-FFF2-40B4-BE49-F238E27FC236}">
                <a16:creationId xmlns:a16="http://schemas.microsoft.com/office/drawing/2014/main" id="{0A18C298-B429-40DD-B8DB-8646608C18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81EA6B-4073-4FB9-88E6-4C03DFD60D8B}"/>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71453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87E6-0E2C-400D-B136-9378AD9B22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0B6261-1314-4742-95BD-7C9B7668246A}"/>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4" name="Footer Placeholder 3">
            <a:extLst>
              <a:ext uri="{FF2B5EF4-FFF2-40B4-BE49-F238E27FC236}">
                <a16:creationId xmlns:a16="http://schemas.microsoft.com/office/drawing/2014/main" id="{D775B487-66DD-48D8-B1DE-A5D38E7399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C7DC0A-8517-43EB-9185-4EF50A4B8370}"/>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33944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B7442-C3A0-4315-8F18-37A944EE2BEC}"/>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3" name="Footer Placeholder 2">
            <a:extLst>
              <a:ext uri="{FF2B5EF4-FFF2-40B4-BE49-F238E27FC236}">
                <a16:creationId xmlns:a16="http://schemas.microsoft.com/office/drawing/2014/main" id="{41E4AB15-404B-4BB1-A120-A07FB37975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91BA1-EA7D-4165-8BC4-AAD770BEB8FC}"/>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44271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EF4-E4C8-49AC-A8B0-6D0DE42C8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AE4B41-64E8-4C94-88EC-44E700B1C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6AB98A-F1D1-4981-BE24-4C017ACC6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52B81-F0FA-49D3-AA3C-FAAE78F73C57}"/>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6" name="Footer Placeholder 5">
            <a:extLst>
              <a:ext uri="{FF2B5EF4-FFF2-40B4-BE49-F238E27FC236}">
                <a16:creationId xmlns:a16="http://schemas.microsoft.com/office/drawing/2014/main" id="{03BC41C5-439F-485C-B10B-AFE989E7EE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8F5F7F-453E-4985-B90E-B60092486908}"/>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334703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FF72-FD86-40F5-B5A1-4CB6565F5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A0BF37-8324-45B6-8AE1-3BA4331E53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374607-ABE5-41DC-ADE6-3130A3EF6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FC39A-06F1-4B23-80C5-12F43ECEC0A3}"/>
              </a:ext>
            </a:extLst>
          </p:cNvPr>
          <p:cNvSpPr>
            <a:spLocks noGrp="1"/>
          </p:cNvSpPr>
          <p:nvPr>
            <p:ph type="dt" sz="half" idx="10"/>
          </p:nvPr>
        </p:nvSpPr>
        <p:spPr/>
        <p:txBody>
          <a:bodyPr/>
          <a:lstStyle/>
          <a:p>
            <a:fld id="{96D34E3E-C901-4500-BCBA-3F30D1307B96}" type="datetimeFigureOut">
              <a:rPr lang="en-GB" smtClean="0"/>
              <a:t>10/11/2021</a:t>
            </a:fld>
            <a:endParaRPr lang="en-GB"/>
          </a:p>
        </p:txBody>
      </p:sp>
      <p:sp>
        <p:nvSpPr>
          <p:cNvPr id="6" name="Footer Placeholder 5">
            <a:extLst>
              <a:ext uri="{FF2B5EF4-FFF2-40B4-BE49-F238E27FC236}">
                <a16:creationId xmlns:a16="http://schemas.microsoft.com/office/drawing/2014/main" id="{0B30B6CB-89EC-4860-8520-68E693F00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74B7D6-0826-4E5E-AD6C-34481F64A25E}"/>
              </a:ext>
            </a:extLst>
          </p:cNvPr>
          <p:cNvSpPr>
            <a:spLocks noGrp="1"/>
          </p:cNvSpPr>
          <p:nvPr>
            <p:ph type="sldNum" sz="quarter" idx="12"/>
          </p:nvPr>
        </p:nvSpPr>
        <p:spPr/>
        <p:txBody>
          <a:bodyPr/>
          <a:lstStyle/>
          <a:p>
            <a:fld id="{375C8356-FF71-4A42-B3AA-8A7FBC54AA6A}" type="slidenum">
              <a:rPr lang="en-GB" smtClean="0"/>
              <a:t>‹#›</a:t>
            </a:fld>
            <a:endParaRPr lang="en-GB"/>
          </a:p>
        </p:txBody>
      </p:sp>
    </p:spTree>
    <p:extLst>
      <p:ext uri="{BB962C8B-B14F-4D97-AF65-F5344CB8AC3E}">
        <p14:creationId xmlns:p14="http://schemas.microsoft.com/office/powerpoint/2010/main" val="188627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376CE-263E-48E9-89C3-17C752B47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3879F3-C595-4C45-91CC-6884BF0E1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582D31-286F-4A5B-B844-D879C4FF1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34E3E-C901-4500-BCBA-3F30D1307B96}" type="datetimeFigureOut">
              <a:rPr lang="en-GB" smtClean="0"/>
              <a:t>10/11/2021</a:t>
            </a:fld>
            <a:endParaRPr lang="en-GB"/>
          </a:p>
        </p:txBody>
      </p:sp>
      <p:sp>
        <p:nvSpPr>
          <p:cNvPr id="5" name="Footer Placeholder 4">
            <a:extLst>
              <a:ext uri="{FF2B5EF4-FFF2-40B4-BE49-F238E27FC236}">
                <a16:creationId xmlns:a16="http://schemas.microsoft.com/office/drawing/2014/main" id="{10531BF0-2648-42FA-A07D-70D4526D8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723127-2D84-45B3-B2AC-2885AFC5DC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C8356-FF71-4A42-B3AA-8A7FBC54AA6A}" type="slidenum">
              <a:rPr lang="en-GB" smtClean="0"/>
              <a:t>‹#›</a:t>
            </a:fld>
            <a:endParaRPr lang="en-GB"/>
          </a:p>
        </p:txBody>
      </p:sp>
    </p:spTree>
    <p:extLst>
      <p:ext uri="{BB962C8B-B14F-4D97-AF65-F5344CB8AC3E}">
        <p14:creationId xmlns:p14="http://schemas.microsoft.com/office/powerpoint/2010/main" val="229280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independent.co.uk/news/world/europe/eu-daylight-saving-time-stop-member-countries-clocks-back-forward-summer-a8516426.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3566-2547-4195-B226-37C08E93A59C}"/>
              </a:ext>
            </a:extLst>
          </p:cNvPr>
          <p:cNvSpPr>
            <a:spLocks noGrp="1"/>
          </p:cNvSpPr>
          <p:nvPr>
            <p:ph type="ctrTitle"/>
          </p:nvPr>
        </p:nvSpPr>
        <p:spPr>
          <a:xfrm>
            <a:off x="1521936" y="5322569"/>
            <a:ext cx="9144000" cy="1001395"/>
          </a:xfrm>
        </p:spPr>
        <p:txBody>
          <a:bodyPr/>
          <a:lstStyle/>
          <a:p>
            <a:r>
              <a:rPr lang="en-US" dirty="0"/>
              <a:t>What’s the link?</a:t>
            </a:r>
            <a:endParaRPr lang="en-GB" dirty="0"/>
          </a:p>
        </p:txBody>
      </p:sp>
      <p:pic>
        <p:nvPicPr>
          <p:cNvPr id="1026" name="Picture 2" descr="Dev Diwali 2021: Date, History and Significance - MyPandit">
            <a:extLst>
              <a:ext uri="{FF2B5EF4-FFF2-40B4-BE49-F238E27FC236}">
                <a16:creationId xmlns:a16="http://schemas.microsoft.com/office/drawing/2014/main" id="{414DB428-DCC8-4D4C-9E57-98FF2662D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3" y="2438696"/>
            <a:ext cx="4146408" cy="2715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ied and tested: the best fireworks packs | Bonfire Night | The Guardian">
            <a:extLst>
              <a:ext uri="{FF2B5EF4-FFF2-40B4-BE49-F238E27FC236}">
                <a16:creationId xmlns:a16="http://schemas.microsoft.com/office/drawing/2014/main" id="{BF9FCC7C-62A2-41B5-A63B-337A552B3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442" y="2438694"/>
            <a:ext cx="4525471" cy="2715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 the clocks go back this weekend? What time clocks change in the UK on  Sunday as British Summer Time ends">
            <a:extLst>
              <a:ext uri="{FF2B5EF4-FFF2-40B4-BE49-F238E27FC236}">
                <a16:creationId xmlns:a16="http://schemas.microsoft.com/office/drawing/2014/main" id="{49A52800-EAD9-403F-A619-435EAB39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802" y="2438694"/>
            <a:ext cx="4103687" cy="27152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67301E2-1E46-4631-878B-13A446182385}"/>
              </a:ext>
            </a:extLst>
          </p:cNvPr>
          <p:cNvSpPr txBox="1">
            <a:spLocks/>
          </p:cNvSpPr>
          <p:nvPr/>
        </p:nvSpPr>
        <p:spPr>
          <a:xfrm>
            <a:off x="1519555" y="319563"/>
            <a:ext cx="9144000" cy="100139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Week beginning 1 November 2021</a:t>
            </a:r>
            <a:endParaRPr lang="en-US" dirty="0">
              <a:cs typeface="Calibri Light"/>
            </a:endParaRPr>
          </a:p>
        </p:txBody>
      </p:sp>
    </p:spTree>
    <p:extLst>
      <p:ext uri="{BB962C8B-B14F-4D97-AF65-F5344CB8AC3E}">
        <p14:creationId xmlns:p14="http://schemas.microsoft.com/office/powerpoint/2010/main" val="6185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795C-1ED4-4320-9ABC-2CA2B1614F8D}"/>
              </a:ext>
            </a:extLst>
          </p:cNvPr>
          <p:cNvSpPr>
            <a:spLocks noGrp="1"/>
          </p:cNvSpPr>
          <p:nvPr>
            <p:ph type="title"/>
          </p:nvPr>
        </p:nvSpPr>
        <p:spPr>
          <a:xfrm>
            <a:off x="4965430" y="629268"/>
            <a:ext cx="6586491" cy="1286160"/>
          </a:xfrm>
        </p:spPr>
        <p:txBody>
          <a:bodyPr anchor="b">
            <a:normAutofit/>
          </a:bodyPr>
          <a:lstStyle/>
          <a:p>
            <a:r>
              <a:rPr lang="en-US" b="1" dirty="0"/>
              <a:t>The advice about fireworks</a:t>
            </a:r>
            <a:endParaRPr lang="en-GB" b="1" dirty="0"/>
          </a:p>
        </p:txBody>
      </p:sp>
      <p:sp>
        <p:nvSpPr>
          <p:cNvPr id="3" name="Content Placeholder 2">
            <a:extLst>
              <a:ext uri="{FF2B5EF4-FFF2-40B4-BE49-F238E27FC236}">
                <a16:creationId xmlns:a16="http://schemas.microsoft.com/office/drawing/2014/main" id="{E0722E9C-7C8A-45F0-956D-03BBF56DF9A4}"/>
              </a:ext>
            </a:extLst>
          </p:cNvPr>
          <p:cNvSpPr>
            <a:spLocks noGrp="1"/>
          </p:cNvSpPr>
          <p:nvPr>
            <p:ph idx="1"/>
          </p:nvPr>
        </p:nvSpPr>
        <p:spPr>
          <a:xfrm>
            <a:off x="4965431" y="2438400"/>
            <a:ext cx="7074645" cy="3785419"/>
          </a:xfrm>
        </p:spPr>
        <p:txBody>
          <a:bodyPr vert="horz" lIns="91440" tIns="45720" rIns="91440" bIns="45720" rtlCol="0" anchor="t">
            <a:noAutofit/>
          </a:bodyPr>
          <a:lstStyle/>
          <a:p>
            <a:r>
              <a:rPr lang="en-US" sz="3200" dirty="0"/>
              <a:t>Following the Firework Code</a:t>
            </a:r>
            <a:endParaRPr lang="en-US" sz="3200">
              <a:cs typeface="Calibri"/>
            </a:endParaRPr>
          </a:p>
          <a:p>
            <a:r>
              <a:rPr lang="en-US" sz="3200" dirty="0"/>
              <a:t>All fireworks should carry the CE mark</a:t>
            </a:r>
            <a:endParaRPr lang="en-US" sz="3200">
              <a:cs typeface="Calibri"/>
            </a:endParaRPr>
          </a:p>
          <a:p>
            <a:r>
              <a:rPr lang="en-US" sz="3200" dirty="0"/>
              <a:t>Remember that Fireworks are EXPLOSIVES</a:t>
            </a:r>
            <a:endParaRPr lang="en-US" sz="3200">
              <a:cs typeface="Calibri"/>
            </a:endParaRPr>
          </a:p>
          <a:p>
            <a:r>
              <a:rPr lang="en-US" sz="3200" dirty="0"/>
              <a:t>Respect your </a:t>
            </a:r>
            <a:r>
              <a:rPr lang="en-US" sz="3200" dirty="0" err="1"/>
              <a:t>neighbours</a:t>
            </a:r>
            <a:endParaRPr lang="en-US" sz="3200" dirty="0">
              <a:cs typeface="Calibri"/>
            </a:endParaRPr>
          </a:p>
          <a:p>
            <a:r>
              <a:rPr lang="en-US" sz="3200" dirty="0"/>
              <a:t>Respect the emergency services</a:t>
            </a:r>
            <a:endParaRPr lang="en-US" sz="3200">
              <a:cs typeface="Calibri"/>
            </a:endParaRPr>
          </a:p>
          <a:p>
            <a:r>
              <a:rPr lang="en-US" sz="3200" dirty="0"/>
              <a:t>Stay safe!</a:t>
            </a:r>
            <a:endParaRPr lang="en-GB" sz="3200" dirty="0"/>
          </a:p>
        </p:txBody>
      </p:sp>
      <p:pic>
        <p:nvPicPr>
          <p:cNvPr id="4" name="Picture 4">
            <a:extLst>
              <a:ext uri="{FF2B5EF4-FFF2-40B4-BE49-F238E27FC236}">
                <a16:creationId xmlns:a16="http://schemas.microsoft.com/office/drawing/2014/main" id="{3F611056-4AC7-4F8E-BD7C-BD6D219A9D8F}"/>
              </a:ext>
            </a:extLst>
          </p:cNvPr>
          <p:cNvPicPr>
            <a:picLocks noChangeAspect="1"/>
          </p:cNvPicPr>
          <p:nvPr/>
        </p:nvPicPr>
        <p:blipFill rotWithShape="1">
          <a:blip r:embed="rId2"/>
          <a:srcRect l="33631" r="2125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DBF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98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3B7E25-8A0B-4CF9-AFC6-77960F618056}"/>
              </a:ext>
            </a:extLst>
          </p:cNvPr>
          <p:cNvSpPr txBox="1">
            <a:spLocks/>
          </p:cNvSpPr>
          <p:nvPr/>
        </p:nvSpPr>
        <p:spPr>
          <a:xfrm>
            <a:off x="6289158" y="803325"/>
            <a:ext cx="5259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t>The Firework Code:</a:t>
            </a:r>
            <a:endParaRPr lang="en-US" b="1"/>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4" descr="A picture containing text&#10;&#10;Description automatically generated">
            <a:extLst>
              <a:ext uri="{FF2B5EF4-FFF2-40B4-BE49-F238E27FC236}">
                <a16:creationId xmlns:a16="http://schemas.microsoft.com/office/drawing/2014/main" id="{3575FCD5-24F7-4050-B68F-2502D8278384}"/>
              </a:ext>
            </a:extLst>
          </p:cNvPr>
          <p:cNvPicPr>
            <a:picLocks noChangeAspect="1"/>
          </p:cNvPicPr>
          <p:nvPr/>
        </p:nvPicPr>
        <p:blipFill rotWithShape="1">
          <a:blip r:embed="rId2"/>
          <a:srcRect l="12101" r="962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TextBox 2">
            <a:extLst>
              <a:ext uri="{FF2B5EF4-FFF2-40B4-BE49-F238E27FC236}">
                <a16:creationId xmlns:a16="http://schemas.microsoft.com/office/drawing/2014/main" id="{CDE89B81-49E7-4B48-808A-C40F24B1DFAB}"/>
              </a:ext>
            </a:extLst>
          </p:cNvPr>
          <p:cNvSpPr txBox="1"/>
          <p:nvPr/>
        </p:nvSpPr>
        <p:spPr>
          <a:xfrm>
            <a:off x="6027221" y="2064706"/>
            <a:ext cx="6081245" cy="337592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800" b="0" i="0" dirty="0">
                <a:effectLst/>
              </a:rPr>
              <a:t>Plan your firework display to make it safe and enjoyable.</a:t>
            </a:r>
            <a:endParaRPr lang="en-US" sz="2800" b="0" i="0">
              <a:effectLst/>
              <a:cs typeface="Calibri"/>
            </a:endParaRPr>
          </a:p>
          <a:p>
            <a:pPr indent="-228600">
              <a:lnSpc>
                <a:spcPct val="90000"/>
              </a:lnSpc>
              <a:spcAft>
                <a:spcPts val="600"/>
              </a:spcAft>
              <a:buFont typeface="Arial" panose="020B0604020202020204" pitchFamily="34" charset="0"/>
              <a:buChar char="•"/>
            </a:pPr>
            <a:r>
              <a:rPr lang="en-US" sz="2800" b="0" i="0" dirty="0">
                <a:effectLst/>
              </a:rPr>
              <a:t>Keep fireworks in a closed box and use them one at a time.</a:t>
            </a:r>
            <a:endParaRPr lang="en-US" sz="2800" b="0" i="0">
              <a:effectLst/>
              <a:cs typeface="Calibri"/>
            </a:endParaRPr>
          </a:p>
          <a:p>
            <a:pPr indent="-228600">
              <a:lnSpc>
                <a:spcPct val="90000"/>
              </a:lnSpc>
              <a:spcAft>
                <a:spcPts val="600"/>
              </a:spcAft>
              <a:buFont typeface="Arial" panose="020B0604020202020204" pitchFamily="34" charset="0"/>
              <a:buChar char="•"/>
            </a:pPr>
            <a:r>
              <a:rPr lang="en-US" sz="2800" b="0" i="0" dirty="0">
                <a:effectLst/>
              </a:rPr>
              <a:t>Read and follow the instructions on each firework using a torch if necessary.</a:t>
            </a:r>
            <a:endParaRPr lang="en-US" sz="2800" b="0" i="0">
              <a:effectLst/>
              <a:cs typeface="Calibri"/>
            </a:endParaRPr>
          </a:p>
          <a:p>
            <a:pPr indent="-228600">
              <a:lnSpc>
                <a:spcPct val="90000"/>
              </a:lnSpc>
              <a:spcAft>
                <a:spcPts val="600"/>
              </a:spcAft>
              <a:buFont typeface="Arial" panose="020B0604020202020204" pitchFamily="34" charset="0"/>
              <a:buChar char="•"/>
            </a:pPr>
            <a:r>
              <a:rPr lang="en-US" sz="2800" b="0" i="0" dirty="0">
                <a:effectLst/>
              </a:rPr>
              <a:t>Light the firework at arm's length with a taper and stand well back.</a:t>
            </a:r>
            <a:endParaRPr lang="en-US" sz="2800" b="0" i="0">
              <a:effectLst/>
              <a:cs typeface="Calibri"/>
            </a:endParaRPr>
          </a:p>
          <a:p>
            <a:pPr indent="-228600">
              <a:lnSpc>
                <a:spcPct val="90000"/>
              </a:lnSpc>
              <a:spcAft>
                <a:spcPts val="600"/>
              </a:spcAft>
              <a:buFont typeface="Arial" panose="020B0604020202020204" pitchFamily="34" charset="0"/>
              <a:buChar char="•"/>
            </a:pPr>
            <a:r>
              <a:rPr lang="en-US" sz="2800" b="0" i="0" dirty="0">
                <a:effectLst/>
              </a:rPr>
              <a:t>Keep naked flames, including cigarettes, away from fireworks.</a:t>
            </a:r>
            <a:endParaRPr lang="en-US" sz="2800" b="0" i="0" dirty="0">
              <a:effectLst/>
              <a:cs typeface="Calibri"/>
            </a:endParaRPr>
          </a:p>
        </p:txBody>
      </p:sp>
    </p:spTree>
    <p:extLst>
      <p:ext uri="{BB962C8B-B14F-4D97-AF65-F5344CB8AC3E}">
        <p14:creationId xmlns:p14="http://schemas.microsoft.com/office/powerpoint/2010/main" val="3620966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83F2A-B1DB-407E-B3C3-2F800E6B18C6}"/>
              </a:ext>
            </a:extLst>
          </p:cNvPr>
          <p:cNvPicPr>
            <a:picLocks noChangeAspect="1"/>
          </p:cNvPicPr>
          <p:nvPr/>
        </p:nvPicPr>
        <p:blipFill rotWithShape="1">
          <a:blip r:embed="rId2"/>
          <a:srcRect t="16744" b="43876"/>
          <a:stretch/>
        </p:blipFill>
        <p:spPr>
          <a:xfrm>
            <a:off x="0" y="1148316"/>
            <a:ext cx="12192000" cy="2700670"/>
          </a:xfrm>
          <a:prstGeom prst="rect">
            <a:avLst/>
          </a:prstGeom>
        </p:spPr>
      </p:pic>
    </p:spTree>
    <p:extLst>
      <p:ext uri="{BB962C8B-B14F-4D97-AF65-F5344CB8AC3E}">
        <p14:creationId xmlns:p14="http://schemas.microsoft.com/office/powerpoint/2010/main" val="162430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parkler with blurred city background">
            <a:extLst>
              <a:ext uri="{FF2B5EF4-FFF2-40B4-BE49-F238E27FC236}">
                <a16:creationId xmlns:a16="http://schemas.microsoft.com/office/drawing/2014/main" id="{344EDEFD-7B53-4C16-92CB-1B2F5B75D7ED}"/>
              </a:ext>
            </a:extLst>
          </p:cNvPr>
          <p:cNvPicPr>
            <a:picLocks noChangeAspect="1"/>
          </p:cNvPicPr>
          <p:nvPr/>
        </p:nvPicPr>
        <p:blipFill rotWithShape="1">
          <a:blip r:embed="rId2">
            <a:alphaModFix amt="40000"/>
          </a:blip>
          <a:srcRect t="8537"/>
          <a:stretch/>
        </p:blipFill>
        <p:spPr>
          <a:xfrm>
            <a:off x="20" y="10"/>
            <a:ext cx="12191980" cy="6857990"/>
          </a:xfrm>
          <a:prstGeom prst="rect">
            <a:avLst/>
          </a:prstGeom>
        </p:spPr>
      </p:pic>
      <p:sp>
        <p:nvSpPr>
          <p:cNvPr id="3" name="Title 1">
            <a:extLst>
              <a:ext uri="{FF2B5EF4-FFF2-40B4-BE49-F238E27FC236}">
                <a16:creationId xmlns:a16="http://schemas.microsoft.com/office/drawing/2014/main" id="{1825C0FA-C645-4025-904B-3488687DA350}"/>
              </a:ext>
            </a:extLst>
          </p:cNvPr>
          <p:cNvSpPr txBox="1">
            <a:spLocks/>
          </p:cNvSpPr>
          <p:nvPr/>
        </p:nvSpPr>
        <p:spPr>
          <a:xfrm>
            <a:off x="965200" y="965200"/>
            <a:ext cx="10261600" cy="35648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1500" b="1">
                <a:ln w="22225">
                  <a:solidFill>
                    <a:schemeClr val="tx1"/>
                  </a:solidFill>
                  <a:miter lim="800000"/>
                </a:ln>
                <a:noFill/>
              </a:rPr>
              <a:t>Go to a planned firework display:</a:t>
            </a:r>
          </a:p>
        </p:txBody>
      </p:sp>
    </p:spTree>
    <p:extLst>
      <p:ext uri="{BB962C8B-B14F-4D97-AF65-F5344CB8AC3E}">
        <p14:creationId xmlns:p14="http://schemas.microsoft.com/office/powerpoint/2010/main" val="3601078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33C626-6174-4478-9A3C-4233761F8F3E}"/>
              </a:ext>
            </a:extLst>
          </p:cNvPr>
          <p:cNvSpPr txBox="1"/>
          <p:nvPr/>
        </p:nvSpPr>
        <p:spPr>
          <a:xfrm>
            <a:off x="509587" y="652462"/>
            <a:ext cx="1131569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202124"/>
                </a:solidFill>
                <a:latin typeface="Segoe Script"/>
                <a:cs typeface="arial"/>
              </a:rPr>
              <a:t>“Light is the only connection we have with the Universe beyond our solar system and the only connection our ancestors had with anything beyond Earth. </a:t>
            </a:r>
            <a:r>
              <a:rPr lang="en-US" sz="3200" b="1" dirty="0">
                <a:solidFill>
                  <a:srgbClr val="202124"/>
                </a:solidFill>
                <a:latin typeface="Segoe Script"/>
                <a:cs typeface="arial"/>
              </a:rPr>
              <a:t>Follow the light</a:t>
            </a:r>
            <a:r>
              <a:rPr lang="en-US" sz="3200" dirty="0">
                <a:solidFill>
                  <a:srgbClr val="202124"/>
                </a:solidFill>
                <a:latin typeface="Segoe Script"/>
                <a:cs typeface="arial"/>
              </a:rPr>
              <a:t>, and we can journey from the confines of our planet to other worlds that orbit the Sun without ever dreaming of spacecraft."</a:t>
            </a:r>
            <a:endParaRPr lang="en-US" sz="3200" dirty="0">
              <a:latin typeface="Segoe Script"/>
            </a:endParaRPr>
          </a:p>
        </p:txBody>
      </p:sp>
    </p:spTree>
    <p:extLst>
      <p:ext uri="{BB962C8B-B14F-4D97-AF65-F5344CB8AC3E}">
        <p14:creationId xmlns:p14="http://schemas.microsoft.com/office/powerpoint/2010/main" val="107926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174D36-E0E2-4885-BC5F-8DAEC062291A}"/>
              </a:ext>
            </a:extLst>
          </p:cNvPr>
          <p:cNvGraphicFramePr>
            <a:graphicFrameLocks noGrp="1"/>
          </p:cNvGraphicFramePr>
          <p:nvPr>
            <p:extLst>
              <p:ext uri="{D42A27DB-BD31-4B8C-83A1-F6EECF244321}">
                <p14:modId xmlns:p14="http://schemas.microsoft.com/office/powerpoint/2010/main" val="1289864525"/>
              </p:ext>
            </p:extLst>
          </p:nvPr>
        </p:nvGraphicFramePr>
        <p:xfrm>
          <a:off x="3528646" y="1758462"/>
          <a:ext cx="5584821" cy="2985477"/>
        </p:xfrm>
        <a:graphic>
          <a:graphicData uri="http://schemas.openxmlformats.org/drawingml/2006/table">
            <a:tbl>
              <a:tblPr firstRow="1" bandRow="1">
                <a:tableStyleId>{5C22544A-7EE6-4342-B048-85BDC9FD1C3A}</a:tableStyleId>
              </a:tblPr>
              <a:tblGrid>
                <a:gridCol w="1803099">
                  <a:extLst>
                    <a:ext uri="{9D8B030D-6E8A-4147-A177-3AD203B41FA5}">
                      <a16:colId xmlns:a16="http://schemas.microsoft.com/office/drawing/2014/main" val="3688229706"/>
                    </a:ext>
                  </a:extLst>
                </a:gridCol>
                <a:gridCol w="1882883">
                  <a:extLst>
                    <a:ext uri="{9D8B030D-6E8A-4147-A177-3AD203B41FA5}">
                      <a16:colId xmlns:a16="http://schemas.microsoft.com/office/drawing/2014/main" val="4221568529"/>
                    </a:ext>
                  </a:extLst>
                </a:gridCol>
                <a:gridCol w="1898839">
                  <a:extLst>
                    <a:ext uri="{9D8B030D-6E8A-4147-A177-3AD203B41FA5}">
                      <a16:colId xmlns:a16="http://schemas.microsoft.com/office/drawing/2014/main" val="1986106333"/>
                    </a:ext>
                  </a:extLst>
                </a:gridCol>
              </a:tblGrid>
              <a:tr h="304968">
                <a:tc>
                  <a:txBody>
                    <a:bodyPr/>
                    <a:lstStyle/>
                    <a:p>
                      <a:pPr fontAlgn="b"/>
                      <a:r>
                        <a:rPr lang="en-US" sz="1100" dirty="0">
                          <a:effectLst/>
                        </a:rPr>
                        <a:t>Form Group</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Pupil Name</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Pupil Name</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517968914"/>
                  </a:ext>
                </a:extLst>
              </a:tr>
              <a:tr h="304968">
                <a:tc>
                  <a:txBody>
                    <a:bodyPr/>
                    <a:lstStyle/>
                    <a:p>
                      <a:pPr fontAlgn="b"/>
                      <a:r>
                        <a:rPr lang="en-US" sz="1100" dirty="0">
                          <a:effectLst/>
                        </a:rPr>
                        <a:t>5FHA</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George Wilkinson</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Mary Wachsberger</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94180292"/>
                  </a:ext>
                </a:extLst>
              </a:tr>
              <a:tr h="304968">
                <a:tc>
                  <a:txBody>
                    <a:bodyPr/>
                    <a:lstStyle/>
                    <a:p>
                      <a:pPr fontAlgn="b"/>
                      <a:r>
                        <a:rPr lang="en-US" sz="1100" dirty="0">
                          <a:effectLst/>
                        </a:rPr>
                        <a:t>5JNI</a:t>
                      </a:r>
                      <a:endParaRPr lang="en-US" sz="1100" dirty="0">
                        <a:effectLst/>
                        <a:latin typeface="Calibri" panose="020F0502020204030204" pitchFamily="34" charset="0"/>
                      </a:endParaRPr>
                    </a:p>
                  </a:txBody>
                  <a:tcPr marL="9525" marR="9525" marT="9525" anchor="b"/>
                </a:tc>
                <a:tc>
                  <a:txBody>
                    <a:bodyPr/>
                    <a:lstStyle/>
                    <a:p>
                      <a:pPr fontAlgn="b"/>
                      <a:r>
                        <a:rPr lang="en-US" sz="1100" dirty="0" err="1">
                          <a:effectLst/>
                        </a:rPr>
                        <a:t>Annanelle</a:t>
                      </a:r>
                      <a:r>
                        <a:rPr lang="en-US" sz="1100" dirty="0">
                          <a:effectLst/>
                        </a:rPr>
                        <a:t> Ridley</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Brodie Gradwell</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278365661"/>
                  </a:ext>
                </a:extLst>
              </a:tr>
              <a:tr h="288917">
                <a:tc>
                  <a:txBody>
                    <a:bodyPr/>
                    <a:lstStyle/>
                    <a:p>
                      <a:pPr fontAlgn="b"/>
                      <a:r>
                        <a:rPr lang="en-US" sz="1100" dirty="0">
                          <a:effectLst/>
                        </a:rPr>
                        <a:t>5EKI</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Gabi Reed</a:t>
                      </a:r>
                      <a:endParaRPr lang="en-US" sz="1100" dirty="0">
                        <a:effectLst/>
                        <a:latin typeface="Calibri" panose="020F0502020204030204" pitchFamily="34" charset="0"/>
                      </a:endParaRPr>
                    </a:p>
                  </a:txBody>
                  <a:tcPr marL="9525" marR="9525" marT="9525" anchor="b"/>
                </a:tc>
                <a:tc>
                  <a:txBody>
                    <a:bodyPr/>
                    <a:lstStyle/>
                    <a:p>
                      <a:pPr fontAlgn="b"/>
                      <a:r>
                        <a:rPr lang="en-US" sz="1100" dirty="0" err="1">
                          <a:effectLst/>
                        </a:rPr>
                        <a:t>Jyacinth</a:t>
                      </a:r>
                      <a:r>
                        <a:rPr lang="en-US" sz="1100" dirty="0">
                          <a:effectLst/>
                        </a:rPr>
                        <a:t> Bartolome</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339785349"/>
                  </a:ext>
                </a:extLst>
              </a:tr>
              <a:tr h="304968">
                <a:tc>
                  <a:txBody>
                    <a:bodyPr/>
                    <a:lstStyle/>
                    <a:p>
                      <a:pPr fontAlgn="b"/>
                      <a:r>
                        <a:rPr lang="en-US" sz="1100" dirty="0">
                          <a:effectLst/>
                        </a:rPr>
                        <a:t>5HCO</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Hayden Tinker</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James Haigh</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1939468987"/>
                  </a:ext>
                </a:extLst>
              </a:tr>
              <a:tr h="304968">
                <a:tc>
                  <a:txBody>
                    <a:bodyPr/>
                    <a:lstStyle/>
                    <a:p>
                      <a:pPr fontAlgn="b"/>
                      <a:endParaRPr lang="en-US" sz="1100">
                        <a:effectLst/>
                        <a:latin typeface="Calibri" panose="020F0502020204030204" pitchFamily="34" charset="0"/>
                      </a:endParaRPr>
                    </a:p>
                  </a:txBody>
                  <a:tcPr marL="9525" marR="9525" marT="9525" anchor="b"/>
                </a:tc>
                <a:tc>
                  <a:txBody>
                    <a:bodyPr/>
                    <a:lstStyle/>
                    <a:p>
                      <a:pPr fontAlgn="b"/>
                      <a:endParaRPr lang="en-US" sz="1100">
                        <a:effectLst/>
                        <a:latin typeface="Calibri" panose="020F0502020204030204" pitchFamily="34" charset="0"/>
                      </a:endParaRPr>
                    </a:p>
                  </a:txBody>
                  <a:tcPr marL="9525" marR="9525" marT="9525" anchor="b"/>
                </a:tc>
                <a:tc>
                  <a:txBody>
                    <a:bodyPr/>
                    <a:lstStyle/>
                    <a:p>
                      <a:pPr fontAlgn="b"/>
                      <a:endParaRPr lang="en-US" sz="1100">
                        <a:effectLst/>
                        <a:latin typeface="Calibri" panose="020F0502020204030204" pitchFamily="34" charset="0"/>
                      </a:endParaRPr>
                    </a:p>
                  </a:txBody>
                  <a:tcPr marL="9525" marR="9525" marT="9525" anchor="b"/>
                </a:tc>
                <a:extLst>
                  <a:ext uri="{0D108BD9-81ED-4DB2-BD59-A6C34878D82A}">
                    <a16:rowId xmlns:a16="http://schemas.microsoft.com/office/drawing/2014/main" val="160034913"/>
                  </a:ext>
                </a:extLst>
              </a:tr>
              <a:tr h="280892">
                <a:tc>
                  <a:txBody>
                    <a:bodyPr/>
                    <a:lstStyle/>
                    <a:p>
                      <a:pPr fontAlgn="b"/>
                      <a:r>
                        <a:rPr lang="en-US" sz="1100" dirty="0">
                          <a:effectLst/>
                        </a:rPr>
                        <a:t>6MDO</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Livia Mainwaring </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Oliver Howe</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3753446185"/>
                  </a:ext>
                </a:extLst>
              </a:tr>
              <a:tr h="304968">
                <a:tc>
                  <a:txBody>
                    <a:bodyPr/>
                    <a:lstStyle/>
                    <a:p>
                      <a:pPr fontAlgn="b"/>
                      <a:r>
                        <a:rPr lang="en-US" sz="1100" dirty="0">
                          <a:effectLst/>
                        </a:rPr>
                        <a:t>6JJO</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Thomas Hawkins</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Emily Berg</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27946857"/>
                  </a:ext>
                </a:extLst>
              </a:tr>
              <a:tr h="304968">
                <a:tc>
                  <a:txBody>
                    <a:bodyPr/>
                    <a:lstStyle/>
                    <a:p>
                      <a:pPr fontAlgn="b"/>
                      <a:r>
                        <a:rPr lang="en-US" sz="1100" dirty="0">
                          <a:effectLst/>
                        </a:rPr>
                        <a:t>6FHI</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Abigail Beech</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Teddy Anderson</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2132266716"/>
                  </a:ext>
                </a:extLst>
              </a:tr>
              <a:tr h="280892">
                <a:tc>
                  <a:txBody>
                    <a:bodyPr/>
                    <a:lstStyle/>
                    <a:p>
                      <a:pPr fontAlgn="b"/>
                      <a:r>
                        <a:rPr lang="en-US" sz="1100" dirty="0">
                          <a:effectLst/>
                        </a:rPr>
                        <a:t>6RAL</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Matthew Eales</a:t>
                      </a:r>
                      <a:endParaRPr lang="en-US" sz="1100" dirty="0">
                        <a:effectLst/>
                        <a:latin typeface="Calibri" panose="020F0502020204030204" pitchFamily="34" charset="0"/>
                      </a:endParaRPr>
                    </a:p>
                  </a:txBody>
                  <a:tcPr marL="9525" marR="9525" marT="9525" anchor="b"/>
                </a:tc>
                <a:tc>
                  <a:txBody>
                    <a:bodyPr/>
                    <a:lstStyle/>
                    <a:p>
                      <a:pPr fontAlgn="b"/>
                      <a:r>
                        <a:rPr lang="en-US" sz="1100" dirty="0">
                          <a:effectLst/>
                        </a:rPr>
                        <a:t>Daisy Whitaker</a:t>
                      </a:r>
                      <a:endParaRPr lang="en-US" sz="1100" dirty="0">
                        <a:effectLst/>
                        <a:latin typeface="Calibri" panose="020F0502020204030204" pitchFamily="34" charset="0"/>
                      </a:endParaRPr>
                    </a:p>
                  </a:txBody>
                  <a:tcPr marL="9525" marR="9525" marT="9525" anchor="b"/>
                </a:tc>
                <a:extLst>
                  <a:ext uri="{0D108BD9-81ED-4DB2-BD59-A6C34878D82A}">
                    <a16:rowId xmlns:a16="http://schemas.microsoft.com/office/drawing/2014/main" val="1832011542"/>
                  </a:ext>
                </a:extLst>
              </a:tr>
            </a:tbl>
          </a:graphicData>
        </a:graphic>
      </p:graphicFrame>
    </p:spTree>
    <p:extLst>
      <p:ext uri="{BB962C8B-B14F-4D97-AF65-F5344CB8AC3E}">
        <p14:creationId xmlns:p14="http://schemas.microsoft.com/office/powerpoint/2010/main" val="110953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ree photons bind together to make a &amp;#39;molecule&amp;#39; of light – Physics World">
            <a:extLst>
              <a:ext uri="{FF2B5EF4-FFF2-40B4-BE49-F238E27FC236}">
                <a16:creationId xmlns:a16="http://schemas.microsoft.com/office/drawing/2014/main" id="{B4D1D42E-F01C-4C2E-A71A-8AF0ACCCDA2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42" b="82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55169-67AF-4C58-8F61-A2F5CE5236B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Light</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0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DA436-FCEA-4C15-AF5D-B843B59A4BF1}"/>
              </a:ext>
            </a:extLst>
          </p:cNvPr>
          <p:cNvSpPr>
            <a:spLocks noGrp="1"/>
          </p:cNvSpPr>
          <p:nvPr>
            <p:ph type="title"/>
          </p:nvPr>
        </p:nvSpPr>
        <p:spPr>
          <a:xfrm>
            <a:off x="572493" y="238539"/>
            <a:ext cx="11018520" cy="1434415"/>
          </a:xfrm>
        </p:spPr>
        <p:txBody>
          <a:bodyPr anchor="b">
            <a:normAutofit/>
          </a:bodyPr>
          <a:lstStyle/>
          <a:p>
            <a:r>
              <a:rPr lang="en-US" sz="5400" b="1" dirty="0"/>
              <a:t>Diwali  – A festival of Light</a:t>
            </a:r>
            <a:endParaRPr lang="en-GB" sz="5400" b="1"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EA3551-9CC7-4FC5-979B-7CFB357C9E4E}"/>
              </a:ext>
            </a:extLst>
          </p:cNvPr>
          <p:cNvSpPr>
            <a:spLocks noGrp="1"/>
          </p:cNvSpPr>
          <p:nvPr>
            <p:ph idx="1"/>
          </p:nvPr>
        </p:nvSpPr>
        <p:spPr>
          <a:xfrm>
            <a:off x="572493" y="2071316"/>
            <a:ext cx="6713552" cy="4119172"/>
          </a:xfrm>
        </p:spPr>
        <p:txBody>
          <a:bodyPr vert="horz" lIns="91440" tIns="45720" rIns="91440" bIns="45720" rtlCol="0" anchor="t">
            <a:normAutofit lnSpcReduction="10000"/>
          </a:bodyPr>
          <a:lstStyle/>
          <a:p>
            <a:r>
              <a:rPr lang="en-GB" sz="2200" dirty="0">
                <a:cs typeface="Calibri"/>
              </a:rPr>
              <a:t>Over 800 million people celebrate this in different ways</a:t>
            </a:r>
          </a:p>
          <a:p>
            <a:r>
              <a:rPr lang="en-GB" sz="2200" dirty="0">
                <a:cs typeface="Calibri"/>
              </a:rPr>
              <a:t>Honours and celebrates a range of Gods and Goddesses mainly in the Hindu Faith</a:t>
            </a:r>
          </a:p>
          <a:p>
            <a:r>
              <a:rPr lang="en-GB" sz="2200" dirty="0">
                <a:cs typeface="Calibri"/>
              </a:rPr>
              <a:t>Diwali means 'row of lighted lamps'</a:t>
            </a:r>
          </a:p>
          <a:p>
            <a:r>
              <a:rPr lang="en-GB" sz="2200" dirty="0">
                <a:cs typeface="Calibri"/>
              </a:rPr>
              <a:t>Symbolises the victory of light over darkness</a:t>
            </a:r>
          </a:p>
          <a:p>
            <a:r>
              <a:rPr lang="en-GB" sz="2200" dirty="0">
                <a:cs typeface="Calibri"/>
              </a:rPr>
              <a:t>A major shopping festival</a:t>
            </a:r>
          </a:p>
          <a:p>
            <a:r>
              <a:rPr lang="en-GB" sz="2200" dirty="0">
                <a:cs typeface="Calibri"/>
              </a:rPr>
              <a:t>Celebrated for 5 days with 4 November being the main event</a:t>
            </a:r>
          </a:p>
          <a:p>
            <a:r>
              <a:rPr lang="en-GB" sz="2200" dirty="0">
                <a:cs typeface="Calibri"/>
              </a:rPr>
              <a:t>Signals the onset of winter</a:t>
            </a:r>
          </a:p>
          <a:p>
            <a:r>
              <a:rPr lang="en-GB" sz="2200" dirty="0">
                <a:cs typeface="Calibri"/>
              </a:rPr>
              <a:t>The city of Leicester hosts the biggest celebrations outside of India</a:t>
            </a:r>
          </a:p>
          <a:p>
            <a:endParaRPr lang="en-GB" sz="2200">
              <a:cs typeface="Calibri"/>
            </a:endParaRPr>
          </a:p>
        </p:txBody>
      </p:sp>
      <p:pic>
        <p:nvPicPr>
          <p:cNvPr id="5" name="Picture 2" descr="Dev Diwali 2021: Date, History and Significance - MyPandit">
            <a:extLst>
              <a:ext uri="{FF2B5EF4-FFF2-40B4-BE49-F238E27FC236}">
                <a16:creationId xmlns:a16="http://schemas.microsoft.com/office/drawing/2014/main" id="{451C695B-E89D-4726-AF8C-8DF7CB6CE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31" r="1874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ople, crowd, way, sidewalk&#10;&#10;Description automatically generated">
            <a:extLst>
              <a:ext uri="{FF2B5EF4-FFF2-40B4-BE49-F238E27FC236}">
                <a16:creationId xmlns:a16="http://schemas.microsoft.com/office/drawing/2014/main" id="{920685CA-2A5E-478E-9F3A-60BA319CC031}"/>
              </a:ext>
            </a:extLst>
          </p:cNvPr>
          <p:cNvPicPr>
            <a:picLocks noChangeAspect="1"/>
          </p:cNvPicPr>
          <p:nvPr/>
        </p:nvPicPr>
        <p:blipFill rotWithShape="1">
          <a:blip r:embed="rId2"/>
          <a:srcRect l="6615" r="679"/>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0E8531-F7D0-4106-BB51-AE2A92D8E941}"/>
              </a:ext>
            </a:extLst>
          </p:cNvPr>
          <p:cNvSpPr>
            <a:spLocks noGrp="1"/>
          </p:cNvSpPr>
          <p:nvPr>
            <p:ph type="title"/>
          </p:nvPr>
        </p:nvSpPr>
        <p:spPr>
          <a:xfrm>
            <a:off x="8912735" y="4544219"/>
            <a:ext cx="3036377" cy="1899912"/>
          </a:xfrm>
        </p:spPr>
        <p:txBody>
          <a:bodyPr>
            <a:normAutofit/>
          </a:bodyPr>
          <a:lstStyle/>
          <a:p>
            <a:r>
              <a:rPr lang="en-US" sz="4000" b="1" dirty="0">
                <a:cs typeface="Calibri Light"/>
              </a:rPr>
              <a:t>The Golden Mile:</a:t>
            </a:r>
            <a:r>
              <a:rPr lang="en-US" sz="4000" dirty="0">
                <a:cs typeface="Calibri Light"/>
              </a:rPr>
              <a:t> </a:t>
            </a:r>
            <a:br>
              <a:rPr lang="en-US" sz="4000" dirty="0">
                <a:cs typeface="Calibri Light"/>
              </a:rPr>
            </a:br>
            <a:r>
              <a:rPr lang="en-US" sz="4000" dirty="0">
                <a:cs typeface="Calibri Light"/>
              </a:rPr>
              <a:t>Leicester</a:t>
            </a:r>
            <a:endParaRPr lang="en-US" sz="4000" dirty="0"/>
          </a:p>
        </p:txBody>
      </p:sp>
    </p:spTree>
    <p:extLst>
      <p:ext uri="{BB962C8B-B14F-4D97-AF65-F5344CB8AC3E}">
        <p14:creationId xmlns:p14="http://schemas.microsoft.com/office/powerpoint/2010/main" val="416512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6" descr="Do the clocks go back this weekend? What time clocks change in the UK on  Sunday as British Summer Time ends">
            <a:extLst>
              <a:ext uri="{FF2B5EF4-FFF2-40B4-BE49-F238E27FC236}">
                <a16:creationId xmlns:a16="http://schemas.microsoft.com/office/drawing/2014/main" id="{ADACDBBB-DB19-4B54-A0C9-5D13DA66C8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9" r="-2" b="14985"/>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 descr="A picture containing text, person, person, guitar&#10;&#10;Description automatically generated">
            <a:extLst>
              <a:ext uri="{FF2B5EF4-FFF2-40B4-BE49-F238E27FC236}">
                <a16:creationId xmlns:a16="http://schemas.microsoft.com/office/drawing/2014/main" id="{EC3540B2-728D-41F7-99AD-8BF688D35B74}"/>
              </a:ext>
            </a:extLst>
          </p:cNvPr>
          <p:cNvPicPr>
            <a:picLocks noChangeAspect="1"/>
          </p:cNvPicPr>
          <p:nvPr/>
        </p:nvPicPr>
        <p:blipFill rotWithShape="1">
          <a:blip r:embed="rId3"/>
          <a:srcRect r="1" b="12761"/>
          <a:stretch/>
        </p:blipFill>
        <p:spPr>
          <a:xfrm>
            <a:off x="4203638" y="2937953"/>
            <a:ext cx="7988360" cy="3920047"/>
          </a:xfrm>
          <a:prstGeom prst="rect">
            <a:avLst/>
          </a:prstGeom>
        </p:spPr>
      </p:pic>
      <p:sp>
        <p:nvSpPr>
          <p:cNvPr id="26" name="Freeform: Shape 25">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192FB7-86A8-4474-9688-24B993E92F90}"/>
              </a:ext>
            </a:extLst>
          </p:cNvPr>
          <p:cNvSpPr>
            <a:spLocks noGrp="1"/>
          </p:cNvSpPr>
          <p:nvPr>
            <p:ph type="title"/>
          </p:nvPr>
        </p:nvSpPr>
        <p:spPr>
          <a:xfrm>
            <a:off x="185547" y="-182562"/>
            <a:ext cx="9147592" cy="1349375"/>
          </a:xfrm>
        </p:spPr>
        <p:txBody>
          <a:bodyPr>
            <a:normAutofit/>
          </a:bodyPr>
          <a:lstStyle/>
          <a:p>
            <a:r>
              <a:rPr lang="en-US" b="1" dirty="0"/>
              <a:t>Daylight Saving:</a:t>
            </a:r>
            <a:endParaRPr lang="en-GB" b="1" dirty="0"/>
          </a:p>
        </p:txBody>
      </p:sp>
      <p:sp>
        <p:nvSpPr>
          <p:cNvPr id="3" name="Content Placeholder 2">
            <a:extLst>
              <a:ext uri="{FF2B5EF4-FFF2-40B4-BE49-F238E27FC236}">
                <a16:creationId xmlns:a16="http://schemas.microsoft.com/office/drawing/2014/main" id="{AD06DB8D-C148-4667-82F9-3391929A7727}"/>
              </a:ext>
            </a:extLst>
          </p:cNvPr>
          <p:cNvSpPr>
            <a:spLocks noGrp="1"/>
          </p:cNvSpPr>
          <p:nvPr>
            <p:ph idx="1"/>
          </p:nvPr>
        </p:nvSpPr>
        <p:spPr>
          <a:xfrm>
            <a:off x="-4952" y="1165351"/>
            <a:ext cx="4905905" cy="4154361"/>
          </a:xfrm>
        </p:spPr>
        <p:txBody>
          <a:bodyPr vert="horz" lIns="91440" tIns="45720" rIns="91440" bIns="45720" rtlCol="0" anchor="t">
            <a:noAutofit/>
          </a:bodyPr>
          <a:lstStyle/>
          <a:p>
            <a:r>
              <a:rPr lang="en-GB" sz="2400" dirty="0">
                <a:ea typeface="+mn-lt"/>
                <a:cs typeface="+mn-lt"/>
              </a:rPr>
              <a:t>Summer Time Act, 1916, came into effect following a campaign by builder William Willett to save energy and spend more time outdoors during the day</a:t>
            </a:r>
            <a:endParaRPr lang="en-US"/>
          </a:p>
          <a:p>
            <a:r>
              <a:rPr lang="en-GB" sz="2400" dirty="0">
                <a:ea typeface="+mn-lt"/>
                <a:cs typeface="+mn-lt"/>
              </a:rPr>
              <a:t>The ancient Romans also implemented a similar system as a means of using their time efficiently during the day.</a:t>
            </a:r>
          </a:p>
          <a:p>
            <a:r>
              <a:rPr lang="en-GB" sz="2400" dirty="0">
                <a:ea typeface="+mn-lt"/>
                <a:cs typeface="+mn-lt"/>
              </a:rPr>
              <a:t>In August 2018, the European Commission conducted a </a:t>
            </a:r>
            <a:r>
              <a:rPr lang="en-GB" sz="2400" dirty="0">
                <a:ea typeface="+mn-lt"/>
                <a:cs typeface="+mn-lt"/>
                <a:hlinkClick r:id="rId4"/>
              </a:rPr>
              <a:t>survey</a:t>
            </a:r>
            <a:r>
              <a:rPr lang="en-GB" sz="2400" dirty="0">
                <a:ea typeface="+mn-lt"/>
                <a:cs typeface="+mn-lt"/>
              </a:rPr>
              <a:t> across the continent, which received responses from 4.6 million people. 80% of people wanted to stop daylight saving.</a:t>
            </a:r>
          </a:p>
        </p:txBody>
      </p:sp>
    </p:spTree>
    <p:extLst>
      <p:ext uri="{BB962C8B-B14F-4D97-AF65-F5344CB8AC3E}">
        <p14:creationId xmlns:p14="http://schemas.microsoft.com/office/powerpoint/2010/main" val="2404243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4" descr="Tried and tested: the best fireworks packs | Bonfire Night | The Guardian">
            <a:extLst>
              <a:ext uri="{FF2B5EF4-FFF2-40B4-BE49-F238E27FC236}">
                <a16:creationId xmlns:a16="http://schemas.microsoft.com/office/drawing/2014/main" id="{B25D25B9-A1C6-4F00-9CA9-3DDD4E3148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96" r="8573" b="47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AAA90-FAAD-4EF3-89E0-4FB8489F7D64}"/>
              </a:ext>
            </a:extLst>
          </p:cNvPr>
          <p:cNvSpPr>
            <a:spLocks noGrp="1"/>
          </p:cNvSpPr>
          <p:nvPr>
            <p:ph type="title"/>
          </p:nvPr>
        </p:nvSpPr>
        <p:spPr>
          <a:xfrm>
            <a:off x="594804" y="318794"/>
            <a:ext cx="6619811" cy="1344975"/>
          </a:xfrm>
        </p:spPr>
        <p:txBody>
          <a:bodyPr>
            <a:normAutofit/>
          </a:bodyPr>
          <a:lstStyle/>
          <a:p>
            <a:r>
              <a:rPr lang="en-US" sz="4000" b="1" dirty="0"/>
              <a:t>Filling the night sky with light:</a:t>
            </a:r>
            <a:endParaRPr lang="en-GB" sz="4000" b="1" dirty="0"/>
          </a:p>
        </p:txBody>
      </p:sp>
      <p:sp>
        <p:nvSpPr>
          <p:cNvPr id="3" name="Content Placeholder 2">
            <a:extLst>
              <a:ext uri="{FF2B5EF4-FFF2-40B4-BE49-F238E27FC236}">
                <a16:creationId xmlns:a16="http://schemas.microsoft.com/office/drawing/2014/main" id="{49DF082C-3233-4B52-A805-FD86E2E1C039}"/>
              </a:ext>
            </a:extLst>
          </p:cNvPr>
          <p:cNvSpPr>
            <a:spLocks noGrp="1"/>
          </p:cNvSpPr>
          <p:nvPr>
            <p:ph idx="1"/>
          </p:nvPr>
        </p:nvSpPr>
        <p:spPr>
          <a:xfrm>
            <a:off x="594109" y="1538357"/>
            <a:ext cx="6620505" cy="3773010"/>
          </a:xfrm>
        </p:spPr>
        <p:txBody>
          <a:bodyPr vert="horz" lIns="91440" tIns="45720" rIns="91440" bIns="45720" rtlCol="0" anchor="t">
            <a:noAutofit/>
          </a:bodyPr>
          <a:lstStyle/>
          <a:p>
            <a:r>
              <a:rPr lang="en-GB" sz="2400" dirty="0">
                <a:ea typeface="+mn-lt"/>
                <a:cs typeface="+mn-lt"/>
              </a:rPr>
              <a:t>"Remember, remember the fifth of November"…but not a lot else about bonfire night?</a:t>
            </a:r>
          </a:p>
          <a:p>
            <a:r>
              <a:rPr lang="en-GB" sz="2400" dirty="0">
                <a:ea typeface="+mn-lt"/>
                <a:cs typeface="+mn-lt"/>
              </a:rPr>
              <a:t>The Gunpowder Plot of 1605 was meant to kill the Protestant King, James I. and replace him with a Catholic Queen</a:t>
            </a:r>
          </a:p>
          <a:p>
            <a:r>
              <a:rPr lang="en-GB" sz="2400" dirty="0">
                <a:ea typeface="+mn-lt"/>
                <a:cs typeface="+mn-lt"/>
              </a:rPr>
              <a:t>It was actually Warwickshire-born Robert Catesby who led the Gunpowder Plot, not Guy Fawkes. There were also 13 other people involved</a:t>
            </a:r>
          </a:p>
          <a:p>
            <a:r>
              <a:rPr lang="en-GB" sz="2400" dirty="0">
                <a:ea typeface="+mn-lt"/>
                <a:cs typeface="+mn-lt"/>
              </a:rPr>
              <a:t>The job Guy Fawkes had in the Gunpowder Plot was to guard the 36 barrels of gunpowder that had been placed in a basement underneath the House Of Lords</a:t>
            </a:r>
            <a:endParaRPr lang="en-GB" sz="2400" dirty="0">
              <a:cs typeface="Calibri" panose="020F0502020204030204"/>
            </a:endParaRPr>
          </a:p>
        </p:txBody>
      </p:sp>
    </p:spTree>
    <p:extLst>
      <p:ext uri="{BB962C8B-B14F-4D97-AF65-F5344CB8AC3E}">
        <p14:creationId xmlns:p14="http://schemas.microsoft.com/office/powerpoint/2010/main" val="23797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ried and tested: the best fireworks packs | Bonfire Night | The Guardian">
            <a:extLst>
              <a:ext uri="{FF2B5EF4-FFF2-40B4-BE49-F238E27FC236}">
                <a16:creationId xmlns:a16="http://schemas.microsoft.com/office/drawing/2014/main" id="{5DED8EB1-511B-4009-9E11-BC91BEA637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96" r="8573" b="47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EB8C49-2788-44D0-9542-AE86B317C874}"/>
              </a:ext>
            </a:extLst>
          </p:cNvPr>
          <p:cNvSpPr>
            <a:spLocks noGrp="1"/>
          </p:cNvSpPr>
          <p:nvPr>
            <p:ph idx="1"/>
          </p:nvPr>
        </p:nvSpPr>
        <p:spPr>
          <a:xfrm>
            <a:off x="522672" y="645388"/>
            <a:ext cx="6620505" cy="3773010"/>
          </a:xfrm>
        </p:spPr>
        <p:txBody>
          <a:bodyPr vert="horz" lIns="91440" tIns="45720" rIns="91440" bIns="45720" rtlCol="0" anchor="t">
            <a:noAutofit/>
          </a:bodyPr>
          <a:lstStyle/>
          <a:p>
            <a:r>
              <a:rPr lang="en-US" sz="2400" dirty="0">
                <a:ea typeface="+mn-lt"/>
                <a:cs typeface="+mn-lt"/>
              </a:rPr>
              <a:t>The alarm was raised after an anonymous letter was sent to Lord Monteagle, warning him to stay away from the House of Lords</a:t>
            </a:r>
          </a:p>
          <a:p>
            <a:r>
              <a:rPr lang="en-US" sz="2400" dirty="0">
                <a:ea typeface="+mn-lt"/>
                <a:cs typeface="+mn-lt"/>
              </a:rPr>
              <a:t>Explosive expert Fawkes, who had been left in a cellar to set off the fuse, was subsequently caught when a group of guards discovered him at the last moment on the 5th November. He was then taken to the Tower of London</a:t>
            </a:r>
            <a:endParaRPr lang="en-US" sz="2400" dirty="0">
              <a:cs typeface="Calibri"/>
            </a:endParaRPr>
          </a:p>
          <a:p>
            <a:r>
              <a:rPr lang="en-US" sz="2400" dirty="0">
                <a:ea typeface="+mn-lt"/>
                <a:cs typeface="+mn-lt"/>
              </a:rPr>
              <a:t>As he awaited his grisly punishment on the gallows, Fawkes leapt to his death to avoid the horrors of torture that awaited him. He died from a broken neck.</a:t>
            </a:r>
          </a:p>
          <a:p>
            <a:r>
              <a:rPr lang="en-US" sz="2400" dirty="0">
                <a:ea typeface="+mn-lt"/>
                <a:cs typeface="+mn-lt"/>
              </a:rPr>
              <a:t> King James I announced that the 5th November should be the day that people always celebrate that the Gunpowder Plot didn’t happen</a:t>
            </a:r>
            <a:endParaRPr lang="en-US" sz="2400" dirty="0">
              <a:cs typeface="Calibri"/>
            </a:endParaRPr>
          </a:p>
        </p:txBody>
      </p:sp>
    </p:spTree>
    <p:extLst>
      <p:ext uri="{BB962C8B-B14F-4D97-AF65-F5344CB8AC3E}">
        <p14:creationId xmlns:p14="http://schemas.microsoft.com/office/powerpoint/2010/main" val="274743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ried and tested: the best fireworks packs | Bonfire Night | The Guardian">
            <a:extLst>
              <a:ext uri="{FF2B5EF4-FFF2-40B4-BE49-F238E27FC236}">
                <a16:creationId xmlns:a16="http://schemas.microsoft.com/office/drawing/2014/main" id="{50E5A51C-A30F-4EF0-B010-7A69461CD1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96" r="8573" b="47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7C48DE-5318-453E-872D-C0DE1524FCBF}"/>
              </a:ext>
            </a:extLst>
          </p:cNvPr>
          <p:cNvSpPr>
            <a:spLocks noGrp="1"/>
          </p:cNvSpPr>
          <p:nvPr>
            <p:ph idx="1"/>
          </p:nvPr>
        </p:nvSpPr>
        <p:spPr>
          <a:xfrm>
            <a:off x="629828" y="538232"/>
            <a:ext cx="6620505" cy="3773010"/>
          </a:xfrm>
        </p:spPr>
        <p:txBody>
          <a:bodyPr vert="horz" lIns="91440" tIns="45720" rIns="91440" bIns="45720" rtlCol="0" anchor="t">
            <a:noAutofit/>
          </a:bodyPr>
          <a:lstStyle/>
          <a:p>
            <a:r>
              <a:rPr lang="en-US" dirty="0">
                <a:ea typeface="+mn-lt"/>
                <a:cs typeface="+mn-lt"/>
              </a:rPr>
              <a:t> </a:t>
            </a:r>
            <a:r>
              <a:rPr lang="en-US" sz="2400" dirty="0">
                <a:ea typeface="+mn-lt"/>
                <a:cs typeface="+mn-lt"/>
              </a:rPr>
              <a:t>The cellar that Fawkes and the gunpowder plotters used was damaged in 1834 by fire. When the Palace of Westminster was rebuilt in the 19th century, the infamous cellar was destroyed</a:t>
            </a:r>
          </a:p>
          <a:p>
            <a:r>
              <a:rPr lang="en-US" sz="2400" dirty="0">
                <a:ea typeface="+mn-lt"/>
                <a:cs typeface="+mn-lt"/>
              </a:rPr>
              <a:t>St. Peters school in York is the only place in England that does not celebrate bonfire night as a show of respect for their former pupil, Guy Fawkes</a:t>
            </a:r>
          </a:p>
          <a:p>
            <a:r>
              <a:rPr lang="en-US" sz="2400" dirty="0">
                <a:ea typeface="+mn-lt"/>
                <a:cs typeface="+mn-lt"/>
              </a:rPr>
              <a:t>The Houses of Parliament are still searched by the Yeoman of the Guards before the state opening (where the reigning Monarch visits parliament each year) held in November. It is ceremonial rather than serious and is performed with lanterns.</a:t>
            </a:r>
            <a:endParaRPr lang="en-US" sz="2400" dirty="0">
              <a:cs typeface="Calibri"/>
            </a:endParaRPr>
          </a:p>
        </p:txBody>
      </p:sp>
    </p:spTree>
    <p:extLst>
      <p:ext uri="{BB962C8B-B14F-4D97-AF65-F5344CB8AC3E}">
        <p14:creationId xmlns:p14="http://schemas.microsoft.com/office/powerpoint/2010/main" val="27615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10D4-9E3B-40DA-B842-043CCAD8591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8217499-76EB-490C-BE9C-9C6766B5CC78}"/>
              </a:ext>
            </a:extLst>
          </p:cNvPr>
          <p:cNvSpPr>
            <a:spLocks noGrp="1"/>
          </p:cNvSpPr>
          <p:nvPr>
            <p:ph idx="1"/>
          </p:nvPr>
        </p:nvSpPr>
        <p:spPr/>
        <p:txBody>
          <a:bodyPr/>
          <a:lstStyle/>
          <a:p>
            <a:endParaRPr lang="en-GB"/>
          </a:p>
        </p:txBody>
      </p:sp>
      <p:pic>
        <p:nvPicPr>
          <p:cNvPr id="3074" name="Picture 2" descr="Bonfire Night: What is the story behind it and how will 2020 be different?  - CBBC Newsround">
            <a:extLst>
              <a:ext uri="{FF2B5EF4-FFF2-40B4-BE49-F238E27FC236}">
                <a16:creationId xmlns:a16="http://schemas.microsoft.com/office/drawing/2014/main" id="{CC6858D2-EFF2-4C08-95F0-1A332FA55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250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D8EB2A48DDE849863FCFE884E71022" ma:contentTypeVersion="13" ma:contentTypeDescription="Create a new document." ma:contentTypeScope="" ma:versionID="054871e79537718e81d04a5b0e9889a4">
  <xsd:schema xmlns:xsd="http://www.w3.org/2001/XMLSchema" xmlns:xs="http://www.w3.org/2001/XMLSchema" xmlns:p="http://schemas.microsoft.com/office/2006/metadata/properties" xmlns:ns3="1053e903-3dc9-4e55-9637-8149cf6d145f" xmlns:ns4="3a15d481-ac0c-4221-a100-0734d87a0b5e" targetNamespace="http://schemas.microsoft.com/office/2006/metadata/properties" ma:root="true" ma:fieldsID="fadc3558c7d33fac4881e734e8592fef" ns3:_="" ns4:_="">
    <xsd:import namespace="1053e903-3dc9-4e55-9637-8149cf6d145f"/>
    <xsd:import namespace="3a15d481-ac0c-4221-a100-0734d87a0b5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3e903-3dc9-4e55-9637-8149cf6d145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15d481-ac0c-4221-a100-0734d87a0b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0AB53D-8FFE-41E3-A561-41A910E2EF53}">
  <ds:schemaRefs>
    <ds:schemaRef ds:uri="http://schemas.microsoft.com/sharepoint/v3/contenttype/forms"/>
  </ds:schemaRefs>
</ds:datastoreItem>
</file>

<file path=customXml/itemProps2.xml><?xml version="1.0" encoding="utf-8"?>
<ds:datastoreItem xmlns:ds="http://schemas.openxmlformats.org/officeDocument/2006/customXml" ds:itemID="{BEAB00D0-9AA3-4D58-BC08-CB214ABCFB5A}">
  <ds:schemaRefs>
    <ds:schemaRef ds:uri="http://purl.org/dc/terms/"/>
    <ds:schemaRef ds:uri="http://schemas.microsoft.com/office/2006/metadata/properties"/>
    <ds:schemaRef ds:uri="http://schemas.microsoft.com/office/infopath/2007/PartnerControls"/>
    <ds:schemaRef ds:uri="http://purl.org/dc/elements/1.1/"/>
    <ds:schemaRef ds:uri="1053e903-3dc9-4e55-9637-8149cf6d145f"/>
    <ds:schemaRef ds:uri="http://schemas.microsoft.com/office/2006/documentManagement/types"/>
    <ds:schemaRef ds:uri="http://purl.org/dc/dcmitype/"/>
    <ds:schemaRef ds:uri="http://schemas.openxmlformats.org/package/2006/metadata/core-properties"/>
    <ds:schemaRef ds:uri="3a15d481-ac0c-4221-a100-0734d87a0b5e"/>
    <ds:schemaRef ds:uri="http://www.w3.org/XML/1998/namespace"/>
  </ds:schemaRefs>
</ds:datastoreItem>
</file>

<file path=customXml/itemProps3.xml><?xml version="1.0" encoding="utf-8"?>
<ds:datastoreItem xmlns:ds="http://schemas.openxmlformats.org/officeDocument/2006/customXml" ds:itemID="{F65A1114-24CC-4E15-BBE7-CDC741AD5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3e903-3dc9-4e55-9637-8149cf6d145f"/>
    <ds:schemaRef ds:uri="3a15d481-ac0c-4221-a100-0734d87a0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TotalTime>
  <Words>708</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Segoe Script</vt:lpstr>
      <vt:lpstr>Office Theme</vt:lpstr>
      <vt:lpstr>What’s the link?</vt:lpstr>
      <vt:lpstr>Light</vt:lpstr>
      <vt:lpstr>Diwali  – A festival of Light</vt:lpstr>
      <vt:lpstr>The Golden Mile:  Leicester</vt:lpstr>
      <vt:lpstr>Daylight Saving:</vt:lpstr>
      <vt:lpstr>Filling the night sky with light:</vt:lpstr>
      <vt:lpstr>PowerPoint Presentation</vt:lpstr>
      <vt:lpstr>PowerPoint Presentation</vt:lpstr>
      <vt:lpstr>PowerPoint Presentation</vt:lpstr>
      <vt:lpstr>The advice about fireworks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link?</dc:title>
  <dc:creator>Paul Freeman-Myers</dc:creator>
  <cp:lastModifiedBy>Paul Freeman-Myers</cp:lastModifiedBy>
  <cp:revision>181</cp:revision>
  <dcterms:created xsi:type="dcterms:W3CDTF">2021-10-30T08:09:30Z</dcterms:created>
  <dcterms:modified xsi:type="dcterms:W3CDTF">2021-11-10T10:04:43Z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0x010100C2D8EB2A48DDE849863FCFE884E71022</vt:lpwstr>
  </property>
</Properties>
</file>