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62" r:id="rId3"/>
    <p:sldId id="270" r:id="rId4"/>
    <p:sldId id="261" r:id="rId5"/>
    <p:sldId id="256" r:id="rId6"/>
    <p:sldId id="284" r:id="rId7"/>
    <p:sldId id="260" r:id="rId8"/>
    <p:sldId id="285" r:id="rId9"/>
    <p:sldId id="264" r:id="rId10"/>
    <p:sldId id="263" r:id="rId11"/>
    <p:sldId id="258" r:id="rId12"/>
    <p:sldId id="265" r:id="rId13"/>
    <p:sldId id="267" r:id="rId14"/>
    <p:sldId id="266" r:id="rId15"/>
    <p:sldId id="271" r:id="rId16"/>
    <p:sldId id="268" r:id="rId17"/>
    <p:sldId id="269" r:id="rId18"/>
    <p:sldId id="277" r:id="rId19"/>
    <p:sldId id="276" r:id="rId20"/>
    <p:sldId id="279" r:id="rId21"/>
    <p:sldId id="280" r:id="rId22"/>
    <p:sldId id="281" r:id="rId23"/>
    <p:sldId id="282" r:id="rId24"/>
    <p:sldId id="283" r:id="rId25"/>
    <p:sldId id="278" r:id="rId26"/>
    <p:sldId id="274" r:id="rId27"/>
    <p:sldId id="275"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snapToGrid="0">
      <p:cViewPr>
        <p:scale>
          <a:sx n="40" d="100"/>
          <a:sy n="40" d="100"/>
        </p:scale>
        <p:origin x="1696" y="6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52DC5-F653-44E8-A911-676F9589E67C}" type="datetimeFigureOut">
              <a:rPr lang="en-GB" smtClean="0"/>
              <a:t>17/10/2021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261BA-9990-40A9-B8CC-438D92B4CF91}" type="slidenum">
              <a:rPr lang="en-GB" smtClean="0"/>
              <a:t>‹#›</a:t>
            </a:fld>
            <a:endParaRPr lang="en-GB"/>
          </a:p>
        </p:txBody>
      </p:sp>
    </p:spTree>
    <p:extLst>
      <p:ext uri="{BB962C8B-B14F-4D97-AF65-F5344CB8AC3E}">
        <p14:creationId xmlns:p14="http://schemas.microsoft.com/office/powerpoint/2010/main" val="414161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ee22e0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ee22e0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2E60F-1F43-41B0-AA5E-22B8BED930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1898F0-C184-4349-AB8D-C81C9227FA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0BAE0B-2194-4920-B581-70EEE1F7E447}"/>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5" name="Footer Placeholder 4">
            <a:extLst>
              <a:ext uri="{FF2B5EF4-FFF2-40B4-BE49-F238E27FC236}">
                <a16:creationId xmlns:a16="http://schemas.microsoft.com/office/drawing/2014/main" id="{54C97C87-8862-4CA6-9165-2D8B0D93D2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6884D5-5EA9-44C9-9158-3F60891DC01B}"/>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1303867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2AF88-B647-4963-9ACE-EA33B8243B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F99F33-C219-44BA-B6FE-BFA12BB822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32E217-8B4F-4115-93CE-F539388D45FB}"/>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5" name="Footer Placeholder 4">
            <a:extLst>
              <a:ext uri="{FF2B5EF4-FFF2-40B4-BE49-F238E27FC236}">
                <a16:creationId xmlns:a16="http://schemas.microsoft.com/office/drawing/2014/main" id="{9BBDDA5F-F12B-44A9-A32C-8CA416BB75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DE768A-112E-4882-93A0-4D7C2226F84D}"/>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4196873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551B7A-C516-4187-BCA7-A6EF84C4F1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F1758-3B91-4273-8A3C-A673F76245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F09CE0-0993-46D0-BFB6-3C08AF52C104}"/>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5" name="Footer Placeholder 4">
            <a:extLst>
              <a:ext uri="{FF2B5EF4-FFF2-40B4-BE49-F238E27FC236}">
                <a16:creationId xmlns:a16="http://schemas.microsoft.com/office/drawing/2014/main" id="{442D0C19-17F5-4DEA-B72D-6D3F0B8D61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2296DB-E5DD-4966-ADE7-E0F38B27DF29}"/>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166814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5AE9-B242-452A-9420-C9A125CF31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8E8571-A799-48EC-B8B6-980E655A97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C7B543-BB39-4439-BF40-EF362BB1DA30}"/>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5" name="Footer Placeholder 4">
            <a:extLst>
              <a:ext uri="{FF2B5EF4-FFF2-40B4-BE49-F238E27FC236}">
                <a16:creationId xmlns:a16="http://schemas.microsoft.com/office/drawing/2014/main" id="{5E9CFDC1-4D22-4CB0-A2A8-054EE1B29F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46F947-C285-4D70-BB97-AFC3D9BF6DE7}"/>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104544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5AD0-2468-4E32-BC67-91CB893203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75E14D-7229-4D35-9FBE-59C8398395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D0104C-A30C-4F31-9DAB-A60C406D4EC8}"/>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5" name="Footer Placeholder 4">
            <a:extLst>
              <a:ext uri="{FF2B5EF4-FFF2-40B4-BE49-F238E27FC236}">
                <a16:creationId xmlns:a16="http://schemas.microsoft.com/office/drawing/2014/main" id="{CBFFDC47-0A9D-4549-BE89-3FFA0AEE14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BBAA0B-D8D1-4B86-9FAD-E5C6916937B1}"/>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3382901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4C9B-3D23-4E09-A73B-05AC40E09B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948CA1-911C-4FE9-9A74-0933616208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91AF95-D331-43FA-A891-012C814330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1B88EF-9067-4715-A126-5BF96381E7BD}"/>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6" name="Footer Placeholder 5">
            <a:extLst>
              <a:ext uri="{FF2B5EF4-FFF2-40B4-BE49-F238E27FC236}">
                <a16:creationId xmlns:a16="http://schemas.microsoft.com/office/drawing/2014/main" id="{0F023D97-4D7D-416C-91A6-3C16B5AF30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EF6E45-C130-4AA2-9E2D-A533BDA8DDFD}"/>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275102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3C2E-B98E-4A26-A25C-0EEB10B42F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91C15D-2840-45ED-AA56-E1589AE07E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0412C4-222F-4B27-BF6D-2A1B1AAB6B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109F76-AF7F-4E71-8F85-8B5D6764A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5FB90E-B674-47EE-80B9-C8EEE71BB3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9B0035-2CE7-4FE0-B62E-1C18D0C96FEB}"/>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8" name="Footer Placeholder 7">
            <a:extLst>
              <a:ext uri="{FF2B5EF4-FFF2-40B4-BE49-F238E27FC236}">
                <a16:creationId xmlns:a16="http://schemas.microsoft.com/office/drawing/2014/main" id="{C1463319-16CD-41E6-B341-0622C546465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683770-8B8C-49B9-9782-7386E0152B3C}"/>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1441517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47A74-02F4-47B4-A946-90592F77A7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1339B7-69FA-47E2-9630-8BEC85ED48C9}"/>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4" name="Footer Placeholder 3">
            <a:extLst>
              <a:ext uri="{FF2B5EF4-FFF2-40B4-BE49-F238E27FC236}">
                <a16:creationId xmlns:a16="http://schemas.microsoft.com/office/drawing/2014/main" id="{4900E59B-D984-47A1-8A96-FB67450461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2A06BC-D540-4125-A797-674A9E720F36}"/>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2324003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ABE8E9-6229-441B-92C9-D8C3C8D0FFC2}"/>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3" name="Footer Placeholder 2">
            <a:extLst>
              <a:ext uri="{FF2B5EF4-FFF2-40B4-BE49-F238E27FC236}">
                <a16:creationId xmlns:a16="http://schemas.microsoft.com/office/drawing/2014/main" id="{6FB5BEBE-AB8B-4CFF-A962-4F46CEA306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BCB79EB-1002-48BC-9CE5-BDD7D9A8BE41}"/>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1281675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D066A-98ED-45FA-B070-8970DD88C7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652C3D-6465-4BBB-AB71-2EA5A81414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0BD6AA-3538-4B9B-923E-6EB136DFE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25DD7D-AB2A-4533-9801-8E97297662D0}"/>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6" name="Footer Placeholder 5">
            <a:extLst>
              <a:ext uri="{FF2B5EF4-FFF2-40B4-BE49-F238E27FC236}">
                <a16:creationId xmlns:a16="http://schemas.microsoft.com/office/drawing/2014/main" id="{87944844-5E16-451B-8D5A-D9331AF4F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65151B-DF77-48CF-ABC0-EC7D9045530B}"/>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286324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A3B4-7ECA-4BCE-8E6F-9DAC7CDBA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558283-A29B-4DED-91FB-691018F21F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94C5AFE-296C-40F5-9678-C8769BCA1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FADA2F-05A9-4832-ABF4-084D0E2613CD}"/>
              </a:ext>
            </a:extLst>
          </p:cNvPr>
          <p:cNvSpPr>
            <a:spLocks noGrp="1"/>
          </p:cNvSpPr>
          <p:nvPr>
            <p:ph type="dt" sz="half" idx="10"/>
          </p:nvPr>
        </p:nvSpPr>
        <p:spPr/>
        <p:txBody>
          <a:bodyPr/>
          <a:lstStyle/>
          <a:p>
            <a:fld id="{7DE29C36-B823-4F84-9BD5-9C367EABC633}" type="datetimeFigureOut">
              <a:rPr lang="en-GB" smtClean="0"/>
              <a:t>17/10/2021</a:t>
            </a:fld>
            <a:endParaRPr lang="en-GB"/>
          </a:p>
        </p:txBody>
      </p:sp>
      <p:sp>
        <p:nvSpPr>
          <p:cNvPr id="6" name="Footer Placeholder 5">
            <a:extLst>
              <a:ext uri="{FF2B5EF4-FFF2-40B4-BE49-F238E27FC236}">
                <a16:creationId xmlns:a16="http://schemas.microsoft.com/office/drawing/2014/main" id="{21DC4816-B2C2-4F42-B168-31506AF72C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B4E137-545E-46A6-A7A1-57EB2FE87414}"/>
              </a:ext>
            </a:extLst>
          </p:cNvPr>
          <p:cNvSpPr>
            <a:spLocks noGrp="1"/>
          </p:cNvSpPr>
          <p:nvPr>
            <p:ph type="sldNum" sz="quarter" idx="12"/>
          </p:nvPr>
        </p:nvSpPr>
        <p:spPr/>
        <p:txBody>
          <a:bodyPr/>
          <a:lstStyle/>
          <a:p>
            <a:fld id="{E1778155-AA1A-47A8-9E0B-7E23AF1E8575}" type="slidenum">
              <a:rPr lang="en-GB" smtClean="0"/>
              <a:t>‹#›</a:t>
            </a:fld>
            <a:endParaRPr lang="en-GB"/>
          </a:p>
        </p:txBody>
      </p:sp>
    </p:spTree>
    <p:extLst>
      <p:ext uri="{BB962C8B-B14F-4D97-AF65-F5344CB8AC3E}">
        <p14:creationId xmlns:p14="http://schemas.microsoft.com/office/powerpoint/2010/main" val="3132052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826541-0C0F-4193-B1D9-10292882C7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3FCA43-7517-4031-8E01-88AE50CB1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9A43ED-8045-4569-B869-6E52326B8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29C36-B823-4F84-9BD5-9C367EABC633}" type="datetimeFigureOut">
              <a:rPr lang="en-GB" smtClean="0"/>
              <a:t>17/10/2021</a:t>
            </a:fld>
            <a:endParaRPr lang="en-GB"/>
          </a:p>
        </p:txBody>
      </p:sp>
      <p:sp>
        <p:nvSpPr>
          <p:cNvPr id="5" name="Footer Placeholder 4">
            <a:extLst>
              <a:ext uri="{FF2B5EF4-FFF2-40B4-BE49-F238E27FC236}">
                <a16:creationId xmlns:a16="http://schemas.microsoft.com/office/drawing/2014/main" id="{65F0405B-38C7-49D4-AFEE-97311B9CC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310CC5F-EF85-4D8D-B628-EA70CCFC0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78155-AA1A-47A8-9E0B-7E23AF1E8575}" type="slidenum">
              <a:rPr lang="en-GB" smtClean="0"/>
              <a:t>‹#›</a:t>
            </a:fld>
            <a:endParaRPr lang="en-GB"/>
          </a:p>
        </p:txBody>
      </p:sp>
    </p:spTree>
    <p:extLst>
      <p:ext uri="{BB962C8B-B14F-4D97-AF65-F5344CB8AC3E}">
        <p14:creationId xmlns:p14="http://schemas.microsoft.com/office/powerpoint/2010/main" val="1225472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ntislavery.org/slavery-today/human-traffickin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ntislavery.org/slavery-today/forced-labour/"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antislavery.org/slavery-today/debt-bondag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antislavery.org/slavery-today/descent-based-slaver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antislavery.org/slavery-today/child-slavery/"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antislavery.org/slavery-today/child-marriag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video" Target="https://www.youtube.com/embed/4GpP8r9mzNA?feature=oembe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AA04F51-9866-4996-BBF1-0DA2C68D406B}"/>
              </a:ext>
            </a:extLst>
          </p:cNvPr>
          <p:cNvSpPr txBox="1"/>
          <p:nvPr/>
        </p:nvSpPr>
        <p:spPr>
          <a:xfrm>
            <a:off x="4671416" y="4832066"/>
            <a:ext cx="6829520" cy="8620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dirty="0">
                <a:solidFill>
                  <a:srgbClr val="FFFFFF"/>
                </a:solidFill>
                <a:latin typeface="Tempus Sans ITC" panose="04020404030D07020202" pitchFamily="82" charset="0"/>
                <a:ea typeface="+mj-ea"/>
                <a:cs typeface="+mj-cs"/>
              </a:rPr>
              <a:t>What links these images?</a:t>
            </a:r>
          </a:p>
        </p:txBody>
      </p:sp>
      <p:pic>
        <p:nvPicPr>
          <p:cNvPr id="10" name="Picture 9">
            <a:extLst>
              <a:ext uri="{FF2B5EF4-FFF2-40B4-BE49-F238E27FC236}">
                <a16:creationId xmlns:a16="http://schemas.microsoft.com/office/drawing/2014/main" id="{6A385251-10B6-460A-9BA4-78139A582AEF}"/>
              </a:ext>
            </a:extLst>
          </p:cNvPr>
          <p:cNvPicPr>
            <a:picLocks noChangeAspect="1"/>
          </p:cNvPicPr>
          <p:nvPr/>
        </p:nvPicPr>
        <p:blipFill rotWithShape="1">
          <a:blip r:embed="rId2"/>
          <a:srcRect l="24637" r="14087" b="-2"/>
          <a:stretch/>
        </p:blipFill>
        <p:spPr>
          <a:xfrm>
            <a:off x="307840" y="321732"/>
            <a:ext cx="3793472" cy="4111323"/>
          </a:xfrm>
          <a:prstGeom prst="rect">
            <a:avLst/>
          </a:prstGeom>
        </p:spPr>
      </p:pic>
      <p:pic>
        <p:nvPicPr>
          <p:cNvPr id="4" name="Picture 3">
            <a:extLst>
              <a:ext uri="{FF2B5EF4-FFF2-40B4-BE49-F238E27FC236}">
                <a16:creationId xmlns:a16="http://schemas.microsoft.com/office/drawing/2014/main" id="{4438DDCA-FCCE-44C9-8C84-15CB7A02E511}"/>
              </a:ext>
            </a:extLst>
          </p:cNvPr>
          <p:cNvPicPr>
            <a:picLocks noChangeAspect="1"/>
          </p:cNvPicPr>
          <p:nvPr/>
        </p:nvPicPr>
        <p:blipFill rotWithShape="1">
          <a:blip r:embed="rId3"/>
          <a:srcRect r="5561" b="2"/>
          <a:stretch/>
        </p:blipFill>
        <p:spPr>
          <a:xfrm>
            <a:off x="4194959" y="321734"/>
            <a:ext cx="3797570" cy="2010551"/>
          </a:xfrm>
          <a:prstGeom prst="rect">
            <a:avLst/>
          </a:prstGeom>
        </p:spPr>
      </p:pic>
      <p:pic>
        <p:nvPicPr>
          <p:cNvPr id="11" name="Picture 10">
            <a:extLst>
              <a:ext uri="{FF2B5EF4-FFF2-40B4-BE49-F238E27FC236}">
                <a16:creationId xmlns:a16="http://schemas.microsoft.com/office/drawing/2014/main" id="{8D3C4658-D127-4C31-9223-7CAF5772C567}"/>
              </a:ext>
            </a:extLst>
          </p:cNvPr>
          <p:cNvPicPr>
            <a:picLocks noChangeAspect="1"/>
          </p:cNvPicPr>
          <p:nvPr/>
        </p:nvPicPr>
        <p:blipFill rotWithShape="1">
          <a:blip r:embed="rId4"/>
          <a:srcRect t="21056" r="3" b="8098"/>
          <a:stretch/>
        </p:blipFill>
        <p:spPr>
          <a:xfrm>
            <a:off x="4190180" y="2422097"/>
            <a:ext cx="3794760" cy="2013804"/>
          </a:xfrm>
          <a:prstGeom prst="rect">
            <a:avLst/>
          </a:prstGeom>
        </p:spPr>
      </p:pic>
      <p:pic>
        <p:nvPicPr>
          <p:cNvPr id="9" name="Picture 8">
            <a:extLst>
              <a:ext uri="{FF2B5EF4-FFF2-40B4-BE49-F238E27FC236}">
                <a16:creationId xmlns:a16="http://schemas.microsoft.com/office/drawing/2014/main" id="{5D0773E1-2A0F-4848-BF96-2CCCEE8AE692}"/>
              </a:ext>
            </a:extLst>
          </p:cNvPr>
          <p:cNvPicPr>
            <a:picLocks noChangeAspect="1"/>
          </p:cNvPicPr>
          <p:nvPr/>
        </p:nvPicPr>
        <p:blipFill rotWithShape="1">
          <a:blip r:embed="rId5"/>
          <a:srcRect l="16020" r="21393"/>
          <a:stretch/>
        </p:blipFill>
        <p:spPr>
          <a:xfrm>
            <a:off x="8086176" y="321733"/>
            <a:ext cx="3797984" cy="4111321"/>
          </a:xfrm>
          <a:prstGeom prst="rect">
            <a:avLst/>
          </a:prstGeom>
        </p:spPr>
      </p:pic>
      <p:pic>
        <p:nvPicPr>
          <p:cNvPr id="8" name="Picture 7">
            <a:extLst>
              <a:ext uri="{FF2B5EF4-FFF2-40B4-BE49-F238E27FC236}">
                <a16:creationId xmlns:a16="http://schemas.microsoft.com/office/drawing/2014/main" id="{79946492-68A9-422F-B91B-5C3575FA8C7A}"/>
              </a:ext>
            </a:extLst>
          </p:cNvPr>
          <p:cNvPicPr>
            <a:picLocks noChangeAspect="1"/>
          </p:cNvPicPr>
          <p:nvPr/>
        </p:nvPicPr>
        <p:blipFill rotWithShape="1">
          <a:blip r:embed="rId6"/>
          <a:srcRect t="14989" r="1" b="1"/>
          <a:stretch/>
        </p:blipFill>
        <p:spPr>
          <a:xfrm>
            <a:off x="307840" y="4525715"/>
            <a:ext cx="3794760" cy="2010551"/>
          </a:xfrm>
          <a:prstGeom prst="rect">
            <a:avLst/>
          </a:prstGeom>
        </p:spPr>
      </p:pic>
      <p:cxnSp>
        <p:nvCxnSpPr>
          <p:cNvPr id="23" name="Straight Connector 2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367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E8807384-4DA7-4270-8A5A-6D1EE8CAC6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64" r="-2" b="22848"/>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87EEE51-6375-461C-A508-C46F78D5BE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0" r="-4" b="-4"/>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EF19E5F-848C-4AED-8A44-5A9A407DDF47}"/>
              </a:ext>
            </a:extLst>
          </p:cNvPr>
          <p:cNvPicPr>
            <a:picLocks noChangeAspect="1"/>
          </p:cNvPicPr>
          <p:nvPr/>
        </p:nvPicPr>
        <p:blipFill rotWithShape="1">
          <a:blip r:embed="rId4"/>
          <a:srcRect l="21149" r="31497" b="-2"/>
          <a:stretch/>
        </p:blipFill>
        <p:spPr>
          <a:xfrm>
            <a:off x="3159553" y="3514855"/>
            <a:ext cx="2837076" cy="2785951"/>
          </a:xfrm>
          <a:prstGeom prst="rect">
            <a:avLst/>
          </a:prstGeom>
        </p:spPr>
      </p:pic>
      <p:pic>
        <p:nvPicPr>
          <p:cNvPr id="1028" name="Picture 4">
            <a:extLst>
              <a:ext uri="{FF2B5EF4-FFF2-40B4-BE49-F238E27FC236}">
                <a16:creationId xmlns:a16="http://schemas.microsoft.com/office/drawing/2014/main" id="{CF85E00C-FE47-49F8-96AB-A977C6826F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23" r="2" b="2"/>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5826E46-0025-4622-81EE-BD7477EB9A21}"/>
              </a:ext>
            </a:extLst>
          </p:cNvPr>
          <p:cNvSpPr txBox="1"/>
          <p:nvPr/>
        </p:nvSpPr>
        <p:spPr>
          <a:xfrm>
            <a:off x="3048000" y="3244334"/>
            <a:ext cx="6096000" cy="369332"/>
          </a:xfrm>
          <a:prstGeom prst="rect">
            <a:avLst/>
          </a:prstGeom>
          <a:noFill/>
        </p:spPr>
        <p:txBody>
          <a:bodyPr wrap="square">
            <a:spAutoFit/>
          </a:bodyPr>
          <a:lstStyle/>
          <a:p>
            <a:pPr>
              <a:spcAft>
                <a:spcPts val="600"/>
              </a:spcAft>
            </a:pPr>
            <a:r>
              <a:rPr lang="en-GB" dirty="0"/>
              <a:t> </a:t>
            </a:r>
            <a:endParaRPr lang="en-GB"/>
          </a:p>
        </p:txBody>
      </p:sp>
    </p:spTree>
    <p:extLst>
      <p:ext uri="{BB962C8B-B14F-4D97-AF65-F5344CB8AC3E}">
        <p14:creationId xmlns:p14="http://schemas.microsoft.com/office/powerpoint/2010/main" val="2014603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CCEA5F-4E6D-481D-868D-F1204A596293}"/>
              </a:ext>
            </a:extLst>
          </p:cNvPr>
          <p:cNvSpPr txBox="1"/>
          <p:nvPr/>
        </p:nvSpPr>
        <p:spPr>
          <a:xfrm>
            <a:off x="409576" y="476250"/>
            <a:ext cx="5191124" cy="4339650"/>
          </a:xfrm>
          <a:prstGeom prst="rect">
            <a:avLst/>
          </a:prstGeom>
          <a:noFill/>
        </p:spPr>
        <p:txBody>
          <a:bodyPr wrap="square" rtlCol="0">
            <a:spAutoFit/>
          </a:bodyPr>
          <a:lstStyle/>
          <a:p>
            <a:r>
              <a:rPr lang="en-US" sz="2800" dirty="0">
                <a:latin typeface="Tempus Sans ITC" panose="04020404030D07020202" pitchFamily="82" charset="0"/>
              </a:rPr>
              <a:t>In 1807 The slave trade was abolished by the British government. In other words, it was illegal for the trading of slaves to happen…</a:t>
            </a:r>
            <a:r>
              <a:rPr lang="en-US" sz="5400" dirty="0">
                <a:latin typeface="Tempus Sans ITC" panose="04020404030D07020202" pitchFamily="82" charset="0"/>
              </a:rPr>
              <a:t> </a:t>
            </a:r>
            <a:r>
              <a:rPr lang="en-US" sz="5400" b="1" u="sng" dirty="0">
                <a:latin typeface="Tempus Sans ITC" panose="04020404030D07020202" pitchFamily="82" charset="0"/>
              </a:rPr>
              <a:t>Did this stop slavery?</a:t>
            </a:r>
          </a:p>
          <a:p>
            <a:endParaRPr lang="en-US" sz="2800" dirty="0">
              <a:latin typeface="Tempus Sans ITC" panose="04020404030D07020202" pitchFamily="82" charset="0"/>
            </a:endParaRPr>
          </a:p>
          <a:p>
            <a:endParaRPr lang="en-GB" sz="2800" dirty="0">
              <a:latin typeface="Tempus Sans ITC" panose="04020404030D07020202" pitchFamily="82" charset="0"/>
            </a:endParaRPr>
          </a:p>
        </p:txBody>
      </p:sp>
      <p:pic>
        <p:nvPicPr>
          <p:cNvPr id="5" name="Picture 4">
            <a:extLst>
              <a:ext uri="{FF2B5EF4-FFF2-40B4-BE49-F238E27FC236}">
                <a16:creationId xmlns:a16="http://schemas.microsoft.com/office/drawing/2014/main" id="{EBAD6364-C90C-4069-AE33-EE0EA6B4D9BC}"/>
              </a:ext>
            </a:extLst>
          </p:cNvPr>
          <p:cNvPicPr>
            <a:picLocks noChangeAspect="1"/>
          </p:cNvPicPr>
          <p:nvPr/>
        </p:nvPicPr>
        <p:blipFill>
          <a:blip r:embed="rId2"/>
          <a:stretch>
            <a:fillRect/>
          </a:stretch>
        </p:blipFill>
        <p:spPr>
          <a:xfrm>
            <a:off x="6230111" y="0"/>
            <a:ext cx="5961889" cy="6858000"/>
          </a:xfrm>
          <a:prstGeom prst="rect">
            <a:avLst/>
          </a:prstGeom>
        </p:spPr>
      </p:pic>
      <p:sp>
        <p:nvSpPr>
          <p:cNvPr id="6" name="Google Shape;135;p28">
            <a:extLst>
              <a:ext uri="{FF2B5EF4-FFF2-40B4-BE49-F238E27FC236}">
                <a16:creationId xmlns:a16="http://schemas.microsoft.com/office/drawing/2014/main" id="{F4DF151A-32B2-434B-A2E5-48E9481E02B0}"/>
              </a:ext>
            </a:extLst>
          </p:cNvPr>
          <p:cNvSpPr txBox="1">
            <a:spLocks noGrp="1"/>
          </p:cNvSpPr>
          <p:nvPr>
            <p:ph type="title"/>
          </p:nvPr>
        </p:nvSpPr>
        <p:spPr>
          <a:xfrm>
            <a:off x="2273350" y="6162675"/>
            <a:ext cx="5568852" cy="695325"/>
          </a:xfrm>
          <a:prstGeom prst="rect">
            <a:avLst/>
          </a:prstGeom>
        </p:spPr>
        <p:txBody>
          <a:bodyPr spcFirstLastPara="1" vert="horz" lIns="91440" tIns="45720" rIns="91440" bIns="45720" numCol="1" rtlCol="0" anchor="b" anchorCtr="0" compatLnSpc="1">
            <a:prstTxWarp prst="textNoShape">
              <a:avLst/>
            </a:prstTxWarp>
            <a:normAutofit/>
          </a:bodyPr>
          <a:lstStyle/>
          <a:p>
            <a:pPr>
              <a:spcBef>
                <a:spcPct val="0"/>
              </a:spcBef>
            </a:pPr>
            <a:r>
              <a:rPr lang="en-US" sz="4400" dirty="0">
                <a:solidFill>
                  <a:schemeClr val="tx1"/>
                </a:solidFill>
                <a:latin typeface="Tempus Sans ITC" panose="04020404030D07020202" pitchFamily="82" charset="0"/>
                <a:sym typeface="Arial"/>
              </a:rPr>
              <a:t>William Wilberforce</a:t>
            </a:r>
          </a:p>
        </p:txBody>
      </p:sp>
    </p:spTree>
    <p:extLst>
      <p:ext uri="{BB962C8B-B14F-4D97-AF65-F5344CB8AC3E}">
        <p14:creationId xmlns:p14="http://schemas.microsoft.com/office/powerpoint/2010/main" val="388460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78CE-951A-4B1F-898E-BC03C8CD9742}"/>
              </a:ext>
            </a:extLst>
          </p:cNvPr>
          <p:cNvSpPr>
            <a:spLocks noGrp="1"/>
          </p:cNvSpPr>
          <p:nvPr>
            <p:ph type="title"/>
          </p:nvPr>
        </p:nvSpPr>
        <p:spPr>
          <a:xfrm>
            <a:off x="0" y="270648"/>
            <a:ext cx="6972300" cy="1325563"/>
          </a:xfrm>
        </p:spPr>
        <p:txBody>
          <a:bodyPr>
            <a:normAutofit fontScale="90000"/>
          </a:bodyPr>
          <a:lstStyle/>
          <a:p>
            <a:r>
              <a:rPr lang="en-US" sz="5400" dirty="0">
                <a:latin typeface="Tempus Sans ITC" panose="04020404030D07020202" pitchFamily="82" charset="0"/>
              </a:rPr>
              <a:t>No, it was still legal to own slaves.</a:t>
            </a:r>
            <a:endParaRPr lang="en-GB" sz="5400" dirty="0">
              <a:latin typeface="Tempus Sans ITC" panose="04020404030D07020202" pitchFamily="82" charset="0"/>
            </a:endParaRPr>
          </a:p>
        </p:txBody>
      </p:sp>
      <p:sp>
        <p:nvSpPr>
          <p:cNvPr id="4" name="TextBox 3">
            <a:extLst>
              <a:ext uri="{FF2B5EF4-FFF2-40B4-BE49-F238E27FC236}">
                <a16:creationId xmlns:a16="http://schemas.microsoft.com/office/drawing/2014/main" id="{62D5A8B2-BE81-44BA-A5F9-6485767C9218}"/>
              </a:ext>
            </a:extLst>
          </p:cNvPr>
          <p:cNvSpPr txBox="1"/>
          <p:nvPr/>
        </p:nvSpPr>
        <p:spPr>
          <a:xfrm>
            <a:off x="123825" y="1849755"/>
            <a:ext cx="7505700" cy="1754326"/>
          </a:xfrm>
          <a:prstGeom prst="rect">
            <a:avLst/>
          </a:prstGeom>
          <a:noFill/>
        </p:spPr>
        <p:txBody>
          <a:bodyPr wrap="square" rtlCol="0">
            <a:spAutoFit/>
          </a:bodyPr>
          <a:lstStyle/>
          <a:p>
            <a:r>
              <a:rPr lang="en-US" sz="3600" dirty="0">
                <a:latin typeface="Tempus Sans ITC" panose="04020404030D07020202" pitchFamily="82" charset="0"/>
              </a:rPr>
              <a:t>However, slavery was made illegal in 1833 in not just Britain but the whole of the British Empire.</a:t>
            </a:r>
            <a:endParaRPr lang="en-GB" sz="3600" dirty="0">
              <a:latin typeface="Tempus Sans ITC" panose="04020404030D07020202" pitchFamily="82" charset="0"/>
            </a:endParaRPr>
          </a:p>
        </p:txBody>
      </p:sp>
      <p:sp>
        <p:nvSpPr>
          <p:cNvPr id="5" name="TextBox 4">
            <a:extLst>
              <a:ext uri="{FF2B5EF4-FFF2-40B4-BE49-F238E27FC236}">
                <a16:creationId xmlns:a16="http://schemas.microsoft.com/office/drawing/2014/main" id="{667CE984-AF10-463C-9A2F-7CB9EAFC50E7}"/>
              </a:ext>
            </a:extLst>
          </p:cNvPr>
          <p:cNvSpPr txBox="1"/>
          <p:nvPr/>
        </p:nvSpPr>
        <p:spPr>
          <a:xfrm>
            <a:off x="-876299" y="4111169"/>
            <a:ext cx="7639050" cy="1446550"/>
          </a:xfrm>
          <a:prstGeom prst="rect">
            <a:avLst/>
          </a:prstGeom>
          <a:noFill/>
        </p:spPr>
        <p:txBody>
          <a:bodyPr wrap="square" rtlCol="0">
            <a:spAutoFit/>
          </a:bodyPr>
          <a:lstStyle/>
          <a:p>
            <a:pPr algn="ctr"/>
            <a:r>
              <a:rPr lang="en-US" sz="4400" b="1" u="sng" dirty="0">
                <a:latin typeface="Tempus Sans ITC" panose="04020404030D07020202" pitchFamily="82" charset="0"/>
              </a:rPr>
              <a:t>Did this mark the end of slavery?</a:t>
            </a:r>
            <a:endParaRPr lang="en-GB" sz="4400" b="1" u="sng" dirty="0">
              <a:latin typeface="Tempus Sans ITC" panose="04020404030D07020202" pitchFamily="82" charset="0"/>
            </a:endParaRPr>
          </a:p>
        </p:txBody>
      </p:sp>
      <p:pic>
        <p:nvPicPr>
          <p:cNvPr id="6" name="Picture 5">
            <a:extLst>
              <a:ext uri="{FF2B5EF4-FFF2-40B4-BE49-F238E27FC236}">
                <a16:creationId xmlns:a16="http://schemas.microsoft.com/office/drawing/2014/main" id="{C817F54F-1EC9-42E9-ABD0-8312BDF0602F}"/>
              </a:ext>
            </a:extLst>
          </p:cNvPr>
          <p:cNvPicPr>
            <a:picLocks noChangeAspect="1"/>
          </p:cNvPicPr>
          <p:nvPr/>
        </p:nvPicPr>
        <p:blipFill rotWithShape="1">
          <a:blip r:embed="rId2"/>
          <a:srcRect b="35832"/>
          <a:stretch/>
        </p:blipFill>
        <p:spPr>
          <a:xfrm>
            <a:off x="6619874" y="3604081"/>
            <a:ext cx="5245875" cy="2587169"/>
          </a:xfrm>
          <a:prstGeom prst="rect">
            <a:avLst/>
          </a:prstGeom>
        </p:spPr>
      </p:pic>
    </p:spTree>
    <p:extLst>
      <p:ext uri="{BB962C8B-B14F-4D97-AF65-F5344CB8AC3E}">
        <p14:creationId xmlns:p14="http://schemas.microsoft.com/office/powerpoint/2010/main" val="1681408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AA930C0-E170-4D57-8749-E775B4C90691}"/>
              </a:ext>
            </a:extLst>
          </p:cNvPr>
          <p:cNvSpPr>
            <a:spLocks noGrp="1"/>
          </p:cNvSpPr>
          <p:nvPr>
            <p:ph type="title"/>
          </p:nvPr>
        </p:nvSpPr>
        <p:spPr>
          <a:xfrm>
            <a:off x="4957012" y="1281981"/>
            <a:ext cx="6091988" cy="3092116"/>
          </a:xfrm>
        </p:spPr>
        <p:txBody>
          <a:bodyPr vert="horz" lIns="91440" tIns="45720" rIns="91440" bIns="45720" rtlCol="0" anchor="ctr">
            <a:normAutofit fontScale="90000"/>
          </a:bodyPr>
          <a:lstStyle/>
          <a:p>
            <a:r>
              <a:rPr lang="en-US" sz="4000" kern="1200" dirty="0">
                <a:solidFill>
                  <a:schemeClr val="tx1"/>
                </a:solidFill>
                <a:latin typeface="Tempus Sans ITC" panose="04020404030D07020202" pitchFamily="82" charset="0"/>
              </a:rPr>
              <a:t>No this didn’t apply to most of the world.</a:t>
            </a:r>
            <a:br>
              <a:rPr lang="en-US" sz="4000" kern="1200" dirty="0">
                <a:solidFill>
                  <a:schemeClr val="tx1"/>
                </a:solidFill>
                <a:latin typeface="Tempus Sans ITC" panose="04020404030D07020202" pitchFamily="82" charset="0"/>
              </a:rPr>
            </a:br>
            <a:br>
              <a:rPr lang="en-US" sz="4000" kern="1200" dirty="0">
                <a:solidFill>
                  <a:schemeClr val="tx1"/>
                </a:solidFill>
                <a:latin typeface="Tempus Sans ITC" panose="04020404030D07020202" pitchFamily="82" charset="0"/>
              </a:rPr>
            </a:br>
            <a:r>
              <a:rPr lang="en-US" sz="4000" kern="1200" dirty="0">
                <a:solidFill>
                  <a:schemeClr val="tx1"/>
                </a:solidFill>
                <a:latin typeface="Tempus Sans ITC" panose="04020404030D07020202" pitchFamily="82" charset="0"/>
              </a:rPr>
              <a:t>However other countries would soon follow in in Britain's footsteps</a:t>
            </a:r>
            <a:r>
              <a:rPr lang="en-US" sz="2900" kern="1200" dirty="0">
                <a:solidFill>
                  <a:schemeClr val="tx1"/>
                </a:solidFill>
                <a:latin typeface="+mj-lt"/>
                <a:ea typeface="+mj-ea"/>
                <a:cs typeface="+mj-cs"/>
              </a:rPr>
              <a:t>.</a:t>
            </a:r>
            <a:br>
              <a:rPr lang="en-US" sz="2900" kern="1200" dirty="0">
                <a:solidFill>
                  <a:schemeClr val="tx1"/>
                </a:solidFill>
                <a:latin typeface="+mj-lt"/>
                <a:ea typeface="+mj-ea"/>
                <a:cs typeface="+mj-cs"/>
              </a:rPr>
            </a:br>
            <a:br>
              <a:rPr lang="en-US" sz="2900" kern="1200" dirty="0">
                <a:solidFill>
                  <a:schemeClr val="tx1"/>
                </a:solidFill>
                <a:latin typeface="+mj-lt"/>
                <a:ea typeface="+mj-ea"/>
                <a:cs typeface="+mj-cs"/>
              </a:rPr>
            </a:br>
            <a:endParaRPr lang="en-US" sz="2900" kern="1200" dirty="0">
              <a:solidFill>
                <a:schemeClr val="tx1"/>
              </a:solidFill>
              <a:latin typeface="+mj-lt"/>
              <a:ea typeface="+mj-ea"/>
              <a:cs typeface="+mj-cs"/>
            </a:endParaRPr>
          </a:p>
        </p:txBody>
      </p:sp>
    </p:spTree>
    <p:extLst>
      <p:ext uri="{BB962C8B-B14F-4D97-AF65-F5344CB8AC3E}">
        <p14:creationId xmlns:p14="http://schemas.microsoft.com/office/powerpoint/2010/main" val="118668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1E68F2-4A60-4ECB-81FA-02911044358B}"/>
              </a:ext>
            </a:extLst>
          </p:cNvPr>
          <p:cNvPicPr>
            <a:picLocks noChangeAspect="1"/>
          </p:cNvPicPr>
          <p:nvPr/>
        </p:nvPicPr>
        <p:blipFill>
          <a:blip r:embed="rId2"/>
          <a:stretch>
            <a:fillRect/>
          </a:stretch>
        </p:blipFill>
        <p:spPr>
          <a:xfrm>
            <a:off x="504825" y="0"/>
            <a:ext cx="11420475" cy="5247569"/>
          </a:xfrm>
          <a:prstGeom prst="rect">
            <a:avLst/>
          </a:prstGeom>
        </p:spPr>
      </p:pic>
      <p:sp>
        <p:nvSpPr>
          <p:cNvPr id="11" name="TextBox 10">
            <a:extLst>
              <a:ext uri="{FF2B5EF4-FFF2-40B4-BE49-F238E27FC236}">
                <a16:creationId xmlns:a16="http://schemas.microsoft.com/office/drawing/2014/main" id="{7F8373B7-5214-4AE6-AF68-EBADDE17C663}"/>
              </a:ext>
            </a:extLst>
          </p:cNvPr>
          <p:cNvSpPr txBox="1"/>
          <p:nvPr/>
        </p:nvSpPr>
        <p:spPr>
          <a:xfrm>
            <a:off x="257175" y="5482709"/>
            <a:ext cx="9010650" cy="769441"/>
          </a:xfrm>
          <a:prstGeom prst="rect">
            <a:avLst/>
          </a:prstGeom>
          <a:noFill/>
        </p:spPr>
        <p:txBody>
          <a:bodyPr wrap="square">
            <a:spAutoFit/>
          </a:bodyPr>
          <a:lstStyle/>
          <a:p>
            <a:r>
              <a:rPr lang="en-US" sz="4400" dirty="0">
                <a:latin typeface="Tempus Sans ITC" panose="04020404030D07020202" pitchFamily="82" charset="0"/>
              </a:rPr>
              <a:t>Did this mark the end of slavery?</a:t>
            </a:r>
            <a:endParaRPr lang="en-GB" sz="4400" dirty="0">
              <a:latin typeface="Tempus Sans ITC" panose="04020404030D07020202" pitchFamily="82" charset="0"/>
            </a:endParaRPr>
          </a:p>
        </p:txBody>
      </p:sp>
      <p:sp>
        <p:nvSpPr>
          <p:cNvPr id="12" name="Rectangle 11">
            <a:extLst>
              <a:ext uri="{FF2B5EF4-FFF2-40B4-BE49-F238E27FC236}">
                <a16:creationId xmlns:a16="http://schemas.microsoft.com/office/drawing/2014/main" id="{E3C1B84C-0099-467B-BB37-991B88A55A5A}"/>
              </a:ext>
            </a:extLst>
          </p:cNvPr>
          <p:cNvSpPr/>
          <p:nvPr/>
        </p:nvSpPr>
        <p:spPr>
          <a:xfrm>
            <a:off x="4552950" y="4819649"/>
            <a:ext cx="5476875" cy="2762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u="sng" dirty="0">
                <a:latin typeface="Tempus Sans ITC" panose="04020404030D07020202" pitchFamily="82" charset="0"/>
              </a:rPr>
              <a:t>The progress of the abolition of slavery.</a:t>
            </a:r>
            <a:endParaRPr lang="en-GB" u="sng" dirty="0">
              <a:latin typeface="Tempus Sans ITC" panose="04020404030D07020202" pitchFamily="82" charset="0"/>
            </a:endParaRPr>
          </a:p>
        </p:txBody>
      </p:sp>
    </p:spTree>
    <p:extLst>
      <p:ext uri="{BB962C8B-B14F-4D97-AF65-F5344CB8AC3E}">
        <p14:creationId xmlns:p14="http://schemas.microsoft.com/office/powerpoint/2010/main" val="860940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E2AFCD8-EC67-47DB-8E7E-162C1EFB8D0C}"/>
              </a:ext>
            </a:extLst>
          </p:cNvPr>
          <p:cNvSpPr>
            <a:spLocks noGrp="1"/>
          </p:cNvSpPr>
          <p:nvPr>
            <p:ph type="title"/>
          </p:nvPr>
        </p:nvSpPr>
        <p:spPr>
          <a:xfrm>
            <a:off x="838201" y="643467"/>
            <a:ext cx="3888526" cy="1800526"/>
          </a:xfrm>
        </p:spPr>
        <p:txBody>
          <a:bodyPr>
            <a:normAutofit/>
          </a:bodyPr>
          <a:lstStyle/>
          <a:p>
            <a:r>
              <a:rPr lang="en-US" sz="4100" b="0" i="0" u="sng">
                <a:effectLst/>
                <a:latin typeface="Tempus Sans ITC" panose="04020404030D07020202" pitchFamily="82" charset="0"/>
              </a:rPr>
              <a:t>The Universal Declaration of Human Rights</a:t>
            </a:r>
            <a:endParaRPr lang="en-GB" sz="4100" u="sng"/>
          </a:p>
        </p:txBody>
      </p:sp>
      <p:sp>
        <p:nvSpPr>
          <p:cNvPr id="8" name="Content Placeholder 7">
            <a:extLst>
              <a:ext uri="{FF2B5EF4-FFF2-40B4-BE49-F238E27FC236}">
                <a16:creationId xmlns:a16="http://schemas.microsoft.com/office/drawing/2014/main" id="{584483C2-5A64-485B-A5A9-9A6AFDA18111}"/>
              </a:ext>
            </a:extLst>
          </p:cNvPr>
          <p:cNvSpPr>
            <a:spLocks noGrp="1"/>
          </p:cNvSpPr>
          <p:nvPr>
            <p:ph idx="1"/>
          </p:nvPr>
        </p:nvSpPr>
        <p:spPr>
          <a:xfrm>
            <a:off x="838201" y="2623381"/>
            <a:ext cx="3888528" cy="3553581"/>
          </a:xfrm>
        </p:spPr>
        <p:txBody>
          <a:bodyPr>
            <a:normAutofit/>
          </a:bodyPr>
          <a:lstStyle/>
          <a:p>
            <a:endParaRPr lang="en-US" sz="2000"/>
          </a:p>
        </p:txBody>
      </p:sp>
      <p:pic>
        <p:nvPicPr>
          <p:cNvPr id="4" name="Content Placeholder 3">
            <a:extLst>
              <a:ext uri="{FF2B5EF4-FFF2-40B4-BE49-F238E27FC236}">
                <a16:creationId xmlns:a16="http://schemas.microsoft.com/office/drawing/2014/main" id="{68D55D48-4219-4261-907A-A8DEA082F3B3}"/>
              </a:ext>
            </a:extLst>
          </p:cNvPr>
          <p:cNvPicPr>
            <a:picLocks noChangeAspect="1"/>
          </p:cNvPicPr>
          <p:nvPr/>
        </p:nvPicPr>
        <p:blipFill>
          <a:blip r:embed="rId2"/>
          <a:stretch>
            <a:fillRect/>
          </a:stretch>
        </p:blipFill>
        <p:spPr>
          <a:xfrm>
            <a:off x="6992131" y="643234"/>
            <a:ext cx="4365257" cy="5599876"/>
          </a:xfrm>
          <a:prstGeom prst="rect">
            <a:avLst/>
          </a:prstGeom>
        </p:spPr>
      </p:pic>
    </p:spTree>
    <p:extLst>
      <p:ext uri="{BB962C8B-B14F-4D97-AF65-F5344CB8AC3E}">
        <p14:creationId xmlns:p14="http://schemas.microsoft.com/office/powerpoint/2010/main" val="2935988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82CBF-D942-4AD8-902A-6C3940959E79}"/>
              </a:ext>
            </a:extLst>
          </p:cNvPr>
          <p:cNvSpPr>
            <a:spLocks noGrp="1"/>
          </p:cNvSpPr>
          <p:nvPr>
            <p:ph type="title"/>
          </p:nvPr>
        </p:nvSpPr>
        <p:spPr>
          <a:xfrm>
            <a:off x="0" y="-404895"/>
            <a:ext cx="8486273" cy="3484980"/>
          </a:xfrm>
        </p:spPr>
        <p:txBody>
          <a:bodyPr vert="horz" lIns="91440" tIns="45720" rIns="91440" bIns="45720" rtlCol="0" anchor="ctr">
            <a:normAutofit/>
          </a:bodyPr>
          <a:lstStyle/>
          <a:p>
            <a:r>
              <a:rPr lang="en-US" sz="7200" u="sng" kern="1200" dirty="0">
                <a:solidFill>
                  <a:schemeClr val="tx1"/>
                </a:solidFill>
                <a:latin typeface="Tempus Sans ITC" panose="04020404030D07020202" pitchFamily="82" charset="0"/>
              </a:rPr>
              <a:t>Did this mark the end of slavery?</a:t>
            </a:r>
          </a:p>
        </p:txBody>
      </p:sp>
      <p:sp>
        <p:nvSpPr>
          <p:cNvPr id="3" name="Content Placeholder 2">
            <a:extLst>
              <a:ext uri="{FF2B5EF4-FFF2-40B4-BE49-F238E27FC236}">
                <a16:creationId xmlns:a16="http://schemas.microsoft.com/office/drawing/2014/main" id="{D97D7D53-EBF7-4485-8729-163BDEF77B3E}"/>
              </a:ext>
            </a:extLst>
          </p:cNvPr>
          <p:cNvSpPr>
            <a:spLocks noGrp="1"/>
          </p:cNvSpPr>
          <p:nvPr>
            <p:ph idx="1"/>
          </p:nvPr>
        </p:nvSpPr>
        <p:spPr>
          <a:xfrm>
            <a:off x="6425415" y="3345814"/>
            <a:ext cx="5181600" cy="2806296"/>
          </a:xfrm>
        </p:spPr>
        <p:txBody>
          <a:bodyPr vert="horz" lIns="91440" tIns="45720" rIns="91440" bIns="45720" rtlCol="0">
            <a:normAutofit fontScale="92500" lnSpcReduction="10000"/>
          </a:bodyPr>
          <a:lstStyle/>
          <a:p>
            <a:pPr marL="0" indent="0">
              <a:buNone/>
            </a:pPr>
            <a:r>
              <a:rPr lang="en-US" sz="3600" dirty="0">
                <a:latin typeface="Tempus Sans ITC" panose="04020404030D07020202" pitchFamily="82" charset="0"/>
              </a:rPr>
              <a:t>I</a:t>
            </a:r>
            <a:r>
              <a:rPr lang="en-US" sz="3600" b="0" i="0" dirty="0">
                <a:effectLst/>
                <a:latin typeface="Tempus Sans ITC" panose="04020404030D07020202" pitchFamily="82" charset="0"/>
              </a:rPr>
              <a:t>n Article 4 it states:</a:t>
            </a:r>
          </a:p>
          <a:p>
            <a:pPr marL="0" indent="0">
              <a:buNone/>
            </a:pPr>
            <a:endParaRPr lang="en-US" sz="3600" dirty="0">
              <a:latin typeface="Tempus Sans ITC" panose="04020404030D07020202" pitchFamily="82" charset="0"/>
            </a:endParaRPr>
          </a:p>
          <a:p>
            <a:pPr marL="0" indent="0">
              <a:buNone/>
            </a:pPr>
            <a:r>
              <a:rPr lang="en-US" sz="3600" b="0" i="1" dirty="0">
                <a:latin typeface="Tempus Sans ITC" panose="04020404030D07020202" pitchFamily="82" charset="0"/>
              </a:rPr>
              <a:t> “</a:t>
            </a:r>
            <a:r>
              <a:rPr lang="en-US" sz="3600" b="1" i="1" dirty="0">
                <a:latin typeface="Tempus Sans ITC" panose="04020404030D07020202" pitchFamily="82" charset="0"/>
              </a:rPr>
              <a:t>no</a:t>
            </a:r>
            <a:r>
              <a:rPr lang="en-US" sz="3600" b="0" i="1" dirty="0">
                <a:latin typeface="Tempus Sans ITC" panose="04020404030D07020202" pitchFamily="82" charset="0"/>
              </a:rPr>
              <a:t> one should be held in slavery or servitude, slavery in all of its forms should be eliminated.”</a:t>
            </a:r>
            <a:endParaRPr lang="en-US" sz="3600" i="1" dirty="0">
              <a:latin typeface="Tempus Sans ITC" panose="04020404030D07020202" pitchFamily="82" charset="0"/>
            </a:endParaRPr>
          </a:p>
        </p:txBody>
      </p:sp>
      <p:sp>
        <p:nvSpPr>
          <p:cNvPr id="5" name="TextBox 4">
            <a:extLst>
              <a:ext uri="{FF2B5EF4-FFF2-40B4-BE49-F238E27FC236}">
                <a16:creationId xmlns:a16="http://schemas.microsoft.com/office/drawing/2014/main" id="{F8142508-BC39-4417-8F47-C92FE5B42434}"/>
              </a:ext>
            </a:extLst>
          </p:cNvPr>
          <p:cNvSpPr txBox="1"/>
          <p:nvPr/>
        </p:nvSpPr>
        <p:spPr>
          <a:xfrm>
            <a:off x="244366" y="2590451"/>
            <a:ext cx="5522219" cy="3484979"/>
          </a:xfrm>
          <a:prstGeom prst="rect">
            <a:avLst/>
          </a:prstGeom>
        </p:spPr>
        <p:txBody>
          <a:bodyPr vert="horz" lIns="91440" tIns="45720" rIns="91440" bIns="45720" rtlCol="0">
            <a:normAutofit/>
          </a:bodyPr>
          <a:lstStyle/>
          <a:p>
            <a:pPr>
              <a:lnSpc>
                <a:spcPct val="90000"/>
              </a:lnSpc>
              <a:spcAft>
                <a:spcPts val="600"/>
              </a:spcAft>
            </a:pPr>
            <a:r>
              <a:rPr lang="en-US" sz="3600" b="0" i="0" u="sng" dirty="0">
                <a:effectLst/>
                <a:latin typeface="Tempus Sans ITC" panose="04020404030D07020202" pitchFamily="82" charset="0"/>
              </a:rPr>
              <a:t>10 December 1948</a:t>
            </a:r>
          </a:p>
          <a:p>
            <a:pPr>
              <a:lnSpc>
                <a:spcPct val="90000"/>
              </a:lnSpc>
              <a:spcAft>
                <a:spcPts val="600"/>
              </a:spcAft>
            </a:pPr>
            <a:endParaRPr lang="en-US" sz="3600" b="0" i="0" dirty="0">
              <a:effectLst/>
              <a:latin typeface="Tempus Sans ITC" panose="04020404030D07020202" pitchFamily="82" charset="0"/>
            </a:endParaRPr>
          </a:p>
          <a:p>
            <a:pPr>
              <a:lnSpc>
                <a:spcPct val="90000"/>
              </a:lnSpc>
              <a:spcAft>
                <a:spcPts val="600"/>
              </a:spcAft>
            </a:pPr>
            <a:r>
              <a:rPr lang="en-US" sz="3600" b="0" i="0" dirty="0">
                <a:effectLst/>
                <a:latin typeface="Tempus Sans ITC" panose="04020404030D07020202" pitchFamily="82" charset="0"/>
              </a:rPr>
              <a:t>The Universal Declaration of Human Rights includes l rights and freedoms for all people.</a:t>
            </a:r>
          </a:p>
        </p:txBody>
      </p:sp>
    </p:spTree>
    <p:extLst>
      <p:ext uri="{BB962C8B-B14F-4D97-AF65-F5344CB8AC3E}">
        <p14:creationId xmlns:p14="http://schemas.microsoft.com/office/powerpoint/2010/main" val="121037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title" idx="4294967295"/>
          </p:nvPr>
        </p:nvSpPr>
        <p:spPr>
          <a:xfrm>
            <a:off x="0" y="0"/>
            <a:ext cx="6341069" cy="6858000"/>
          </a:xfrm>
          <a:prstGeom prst="rect">
            <a:avLst/>
          </a:prstGeom>
        </p:spPr>
        <p:txBody>
          <a:bodyPr spcFirstLastPara="1" vert="horz" wrap="square" lIns="91425" tIns="91425" rIns="91425" bIns="91425" numCol="1" rtlCol="0" anchor="ctr" anchorCtr="0" compatLnSpc="1">
            <a:prstTxWarp prst="textNoShape">
              <a:avLst/>
            </a:prstTxWarp>
            <a:noAutofit/>
          </a:bodyPr>
          <a:lstStyle/>
          <a:p>
            <a:pPr>
              <a:spcBef>
                <a:spcPts val="0"/>
              </a:spcBef>
            </a:pPr>
            <a:r>
              <a:rPr lang="en" sz="3600" dirty="0">
                <a:latin typeface="Tempus Sans ITC" panose="04020404030D07020202" pitchFamily="82" charset="0"/>
                <a:ea typeface="Arial"/>
                <a:cs typeface="Arial"/>
                <a:sym typeface="Arial"/>
              </a:rPr>
              <a:t>There are more than 40-45 million slaves in the world today </a:t>
            </a:r>
            <a:endParaRPr sz="3600" dirty="0">
              <a:latin typeface="Tempus Sans ITC" panose="04020404030D07020202" pitchFamily="82" charset="0"/>
              <a:ea typeface="Arial"/>
              <a:cs typeface="Arial"/>
              <a:sym typeface="Arial"/>
            </a:endParaRPr>
          </a:p>
          <a:p>
            <a:pPr>
              <a:spcBef>
                <a:spcPts val="0"/>
              </a:spcBef>
            </a:pPr>
            <a:endParaRPr sz="2000" dirty="0">
              <a:latin typeface="Tempus Sans ITC" panose="04020404030D07020202" pitchFamily="82" charset="0"/>
              <a:ea typeface="Arial"/>
              <a:cs typeface="Arial"/>
              <a:sym typeface="Arial"/>
            </a:endParaRPr>
          </a:p>
          <a:p>
            <a:pPr>
              <a:spcBef>
                <a:spcPts val="0"/>
              </a:spcBef>
            </a:pPr>
            <a:r>
              <a:rPr lang="en" sz="2800" dirty="0">
                <a:latin typeface="Tempus Sans ITC" panose="04020404030D07020202" pitchFamily="82" charset="0"/>
                <a:ea typeface="Arial"/>
                <a:cs typeface="Arial"/>
                <a:sym typeface="Arial"/>
              </a:rPr>
              <a:t>THAT’S MORE THAN 5x THE </a:t>
            </a:r>
            <a:endParaRPr sz="2800" dirty="0">
              <a:latin typeface="Tempus Sans ITC" panose="04020404030D07020202" pitchFamily="82" charset="0"/>
              <a:ea typeface="Arial"/>
              <a:cs typeface="Arial"/>
              <a:sym typeface="Arial"/>
            </a:endParaRPr>
          </a:p>
          <a:p>
            <a:pPr>
              <a:spcBef>
                <a:spcPts val="0"/>
              </a:spcBef>
            </a:pPr>
            <a:r>
              <a:rPr lang="en" sz="2400" dirty="0">
                <a:latin typeface="Tempus Sans ITC" panose="04020404030D07020202" pitchFamily="82" charset="0"/>
                <a:ea typeface="Arial"/>
                <a:cs typeface="Arial"/>
                <a:sym typeface="Arial"/>
              </a:rPr>
              <a:t> </a:t>
            </a:r>
            <a:r>
              <a:rPr lang="en" sz="4000" dirty="0">
                <a:latin typeface="Tempus Sans ITC" panose="04020404030D07020202" pitchFamily="82" charset="0"/>
                <a:ea typeface="Arial"/>
                <a:cs typeface="Arial"/>
                <a:sym typeface="Arial"/>
              </a:rPr>
              <a:t>POPULATION OF </a:t>
            </a:r>
            <a:endParaRPr sz="4000" dirty="0">
              <a:latin typeface="Tempus Sans ITC" panose="04020404030D07020202" pitchFamily="82" charset="0"/>
              <a:ea typeface="Arial"/>
              <a:cs typeface="Arial"/>
              <a:sym typeface="Arial"/>
            </a:endParaRPr>
          </a:p>
          <a:p>
            <a:pPr>
              <a:spcBef>
                <a:spcPts val="0"/>
              </a:spcBef>
            </a:pPr>
            <a:r>
              <a:rPr lang="en" sz="4800" dirty="0">
                <a:latin typeface="Tempus Sans ITC" panose="04020404030D07020202" pitchFamily="82" charset="0"/>
                <a:ea typeface="Arial"/>
                <a:cs typeface="Arial"/>
                <a:sym typeface="Arial"/>
              </a:rPr>
              <a:t>LONDON...</a:t>
            </a:r>
            <a:endParaRPr sz="4800" dirty="0">
              <a:latin typeface="Tempus Sans ITC" panose="04020404030D07020202" pitchFamily="82" charset="0"/>
              <a:ea typeface="Arial"/>
              <a:cs typeface="Arial"/>
              <a:sym typeface="Arial"/>
            </a:endParaRPr>
          </a:p>
          <a:p>
            <a:pPr>
              <a:spcBef>
                <a:spcPts val="0"/>
              </a:spcBef>
            </a:pPr>
            <a:endParaRPr sz="4800" dirty="0">
              <a:latin typeface="Tempus Sans ITC" panose="04020404030D07020202" pitchFamily="82" charset="0"/>
              <a:ea typeface="Arial"/>
              <a:cs typeface="Arial"/>
              <a:sym typeface="Arial"/>
            </a:endParaRPr>
          </a:p>
          <a:p>
            <a:pPr>
              <a:spcBef>
                <a:spcPts val="0"/>
              </a:spcBef>
            </a:pPr>
            <a:r>
              <a:rPr lang="en" sz="2800" dirty="0">
                <a:latin typeface="Tempus Sans ITC" panose="04020404030D07020202" pitchFamily="82" charset="0"/>
                <a:ea typeface="Arial"/>
                <a:cs typeface="Arial"/>
                <a:sym typeface="Arial"/>
              </a:rPr>
              <a:t>….OR MORE THAN THE </a:t>
            </a:r>
            <a:r>
              <a:rPr lang="en" sz="4000" dirty="0">
                <a:latin typeface="Tempus Sans ITC" panose="04020404030D07020202" pitchFamily="82" charset="0"/>
                <a:ea typeface="Arial"/>
                <a:cs typeface="Arial"/>
                <a:sym typeface="Arial"/>
              </a:rPr>
              <a:t>POPULATION OF </a:t>
            </a:r>
            <a:endParaRPr sz="4000" dirty="0">
              <a:latin typeface="Tempus Sans ITC" panose="04020404030D07020202" pitchFamily="82" charset="0"/>
              <a:ea typeface="Arial"/>
              <a:cs typeface="Arial"/>
              <a:sym typeface="Arial"/>
            </a:endParaRPr>
          </a:p>
          <a:p>
            <a:pPr>
              <a:spcBef>
                <a:spcPts val="0"/>
              </a:spcBef>
              <a:buClr>
                <a:schemeClr val="dk2"/>
              </a:buClr>
              <a:buSzPts val="1100"/>
            </a:pPr>
            <a:r>
              <a:rPr lang="en" sz="4800" dirty="0">
                <a:latin typeface="Tempus Sans ITC" panose="04020404030D07020202" pitchFamily="82" charset="0"/>
                <a:ea typeface="Arial"/>
                <a:cs typeface="Arial"/>
                <a:sym typeface="Arial"/>
              </a:rPr>
              <a:t>ROMANIA </a:t>
            </a:r>
            <a:r>
              <a:rPr lang="en" sz="2800" dirty="0">
                <a:latin typeface="Tempus Sans ITC" panose="04020404030D07020202" pitchFamily="82" charset="0"/>
                <a:ea typeface="Arial"/>
                <a:cs typeface="Arial"/>
                <a:sym typeface="Arial"/>
              </a:rPr>
              <a:t> AND </a:t>
            </a:r>
            <a:r>
              <a:rPr lang="en" sz="4800" dirty="0">
                <a:latin typeface="Tempus Sans ITC" panose="04020404030D07020202" pitchFamily="82" charset="0"/>
                <a:ea typeface="Arial"/>
                <a:cs typeface="Arial"/>
                <a:sym typeface="Arial"/>
              </a:rPr>
              <a:t>CHILE </a:t>
            </a:r>
            <a:r>
              <a:rPr lang="en" sz="2800" dirty="0">
                <a:latin typeface="Tempus Sans ITC" panose="04020404030D07020202" pitchFamily="82" charset="0"/>
                <a:ea typeface="Arial"/>
                <a:cs typeface="Arial"/>
                <a:sym typeface="Arial"/>
              </a:rPr>
              <a:t>COMBINED.</a:t>
            </a:r>
            <a:endParaRPr sz="2800" dirty="0">
              <a:latin typeface="Tempus Sans ITC" panose="04020404030D07020202" pitchFamily="82" charset="0"/>
              <a:ea typeface="Arial"/>
              <a:cs typeface="Arial"/>
              <a:sym typeface="Arial"/>
            </a:endParaRPr>
          </a:p>
        </p:txBody>
      </p:sp>
      <p:pic>
        <p:nvPicPr>
          <p:cNvPr id="148" name="Google Shape;148;p30"/>
          <p:cNvPicPr preferRelativeResize="0"/>
          <p:nvPr/>
        </p:nvPicPr>
        <p:blipFill>
          <a:blip r:embed="rId3">
            <a:alphaModFix/>
          </a:blip>
          <a:stretch>
            <a:fillRect/>
          </a:stretch>
        </p:blipFill>
        <p:spPr>
          <a:xfrm>
            <a:off x="6288574" y="939725"/>
            <a:ext cx="2367750" cy="1831451"/>
          </a:xfrm>
          <a:prstGeom prst="rect">
            <a:avLst/>
          </a:prstGeom>
          <a:noFill/>
          <a:ln>
            <a:noFill/>
          </a:ln>
        </p:spPr>
      </p:pic>
      <p:sp>
        <p:nvSpPr>
          <p:cNvPr id="149" name="Google Shape;149;p30"/>
          <p:cNvSpPr txBox="1"/>
          <p:nvPr/>
        </p:nvSpPr>
        <p:spPr>
          <a:xfrm>
            <a:off x="6676387" y="1315606"/>
            <a:ext cx="1804500" cy="1395000"/>
          </a:xfrm>
          <a:prstGeom prst="rect">
            <a:avLst/>
          </a:prstGeom>
          <a:noFill/>
          <a:ln>
            <a:noFill/>
          </a:ln>
        </p:spPr>
        <p:txBody>
          <a:bodyPr spcFirstLastPara="1" wrap="square" lIns="91425" tIns="91425" rIns="91425" bIns="91425" anchor="t" anchorCtr="0">
            <a:noAutofit/>
          </a:bodyPr>
          <a:lstStyle/>
          <a:p>
            <a:endParaRPr sz="6000" b="1" dirty="0">
              <a:solidFill>
                <a:srgbClr val="FF00FF"/>
              </a:solidFill>
            </a:endParaRPr>
          </a:p>
        </p:txBody>
      </p:sp>
      <p:pic>
        <p:nvPicPr>
          <p:cNvPr id="150" name="Google Shape;150;p30"/>
          <p:cNvPicPr preferRelativeResize="0"/>
          <p:nvPr/>
        </p:nvPicPr>
        <p:blipFill>
          <a:blip r:embed="rId4">
            <a:alphaModFix/>
          </a:blip>
          <a:stretch>
            <a:fillRect/>
          </a:stretch>
        </p:blipFill>
        <p:spPr>
          <a:xfrm>
            <a:off x="6341231" y="3147057"/>
            <a:ext cx="2474812" cy="2924777"/>
          </a:xfrm>
          <a:prstGeom prst="rect">
            <a:avLst/>
          </a:prstGeom>
          <a:noFill/>
          <a:ln>
            <a:noFill/>
          </a:ln>
        </p:spPr>
      </p:pic>
      <p:sp>
        <p:nvSpPr>
          <p:cNvPr id="151" name="Google Shape;151;p30"/>
          <p:cNvSpPr txBox="1"/>
          <p:nvPr/>
        </p:nvSpPr>
        <p:spPr>
          <a:xfrm>
            <a:off x="7707625" y="3806200"/>
            <a:ext cx="773100" cy="1680300"/>
          </a:xfrm>
          <a:prstGeom prst="rect">
            <a:avLst/>
          </a:prstGeom>
          <a:noFill/>
          <a:ln>
            <a:noFill/>
          </a:ln>
        </p:spPr>
        <p:txBody>
          <a:bodyPr spcFirstLastPara="1" wrap="square" lIns="91425" tIns="91425" rIns="91425" bIns="91425" anchor="t" anchorCtr="0">
            <a:noAutofit/>
          </a:bodyPr>
          <a:lstStyle/>
          <a:p>
            <a:r>
              <a:rPr lang="en" sz="6000" b="1">
                <a:solidFill>
                  <a:srgbClr val="434343"/>
                </a:solidFill>
              </a:rPr>
              <a:t>+</a:t>
            </a:r>
            <a:endParaRPr sz="6000" b="1">
              <a:solidFill>
                <a:srgbClr val="434343"/>
              </a:solidFill>
            </a:endParaRPr>
          </a:p>
        </p:txBody>
      </p:sp>
      <p:pic>
        <p:nvPicPr>
          <p:cNvPr id="152" name="Google Shape;152;p30"/>
          <p:cNvPicPr preferRelativeResize="0"/>
          <p:nvPr/>
        </p:nvPicPr>
        <p:blipFill rotWithShape="1">
          <a:blip r:embed="rId5">
            <a:alphaModFix/>
          </a:blip>
          <a:srcRect/>
          <a:stretch/>
        </p:blipFill>
        <p:spPr>
          <a:xfrm>
            <a:off x="8227002" y="3333851"/>
            <a:ext cx="2307975" cy="2307975"/>
          </a:xfrm>
          <a:prstGeom prst="rect">
            <a:avLst/>
          </a:prstGeom>
          <a:noFill/>
          <a:ln>
            <a:noFill/>
          </a:ln>
          <a:effectLst>
            <a:outerShdw blurRad="57150" dist="19050" dir="5400000" algn="bl" rotWithShape="0">
              <a:srgbClr val="000000">
                <a:alpha val="50000"/>
              </a:srgbClr>
            </a:outerShdw>
          </a:effectLst>
        </p:spPr>
      </p:pic>
      <p:sp>
        <p:nvSpPr>
          <p:cNvPr id="153" name="Google Shape;153;p30"/>
          <p:cNvSpPr txBox="1"/>
          <p:nvPr/>
        </p:nvSpPr>
        <p:spPr>
          <a:xfrm>
            <a:off x="7592147" y="3467239"/>
            <a:ext cx="1151100" cy="1501500"/>
          </a:xfrm>
          <a:prstGeom prst="rect">
            <a:avLst/>
          </a:prstGeom>
          <a:noFill/>
          <a:ln>
            <a:noFill/>
          </a:ln>
        </p:spPr>
        <p:txBody>
          <a:bodyPr spcFirstLastPara="1" wrap="square" lIns="91425" tIns="91425" rIns="91425" bIns="91425" anchor="t" anchorCtr="0">
            <a:noAutofit/>
          </a:bodyPr>
          <a:lstStyle/>
          <a:p>
            <a:r>
              <a:rPr lang="en" sz="9000" dirty="0">
                <a:solidFill>
                  <a:srgbClr val="FF00FF"/>
                </a:solidFill>
              </a:rPr>
              <a:t>+</a:t>
            </a:r>
            <a:endParaRPr sz="9000" dirty="0">
              <a:solidFill>
                <a:srgbClr val="FF00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4BCD3B-B723-4526-9178-9112FDEE1A62}"/>
              </a:ext>
            </a:extLst>
          </p:cNvPr>
          <p:cNvSpPr txBox="1"/>
          <p:nvPr/>
        </p:nvSpPr>
        <p:spPr>
          <a:xfrm>
            <a:off x="223837" y="1093648"/>
            <a:ext cx="11744325" cy="3970318"/>
          </a:xfrm>
          <a:prstGeom prst="rect">
            <a:avLst/>
          </a:prstGeom>
          <a:noFill/>
        </p:spPr>
        <p:txBody>
          <a:bodyPr wrap="square">
            <a:spAutoFit/>
          </a:bodyPr>
          <a:lstStyle/>
          <a:p>
            <a:pPr algn="l"/>
            <a:r>
              <a:rPr lang="en-US" sz="3600" b="1" i="0" dirty="0">
                <a:solidFill>
                  <a:srgbClr val="1A1A1A"/>
                </a:solidFill>
                <a:effectLst/>
                <a:latin typeface="Tempus Sans ITC" panose="04020404030D07020202" pitchFamily="82" charset="0"/>
              </a:rPr>
              <a:t>40 million people are estimated to be trapped in modern slavery worldwide:</a:t>
            </a:r>
          </a:p>
          <a:p>
            <a:pPr algn="l"/>
            <a:endParaRPr lang="en-US" sz="3600" b="0" i="0" dirty="0">
              <a:solidFill>
                <a:srgbClr val="1A1A1A"/>
              </a:solidFill>
              <a:effectLst/>
              <a:latin typeface="Tempus Sans ITC" panose="04020404030D07020202" pitchFamily="82" charset="0"/>
            </a:endParaRPr>
          </a:p>
          <a:p>
            <a:pPr algn="l">
              <a:buFont typeface="Arial" panose="020B0604020202020204" pitchFamily="34" charset="0"/>
              <a:buChar char="•"/>
            </a:pPr>
            <a:r>
              <a:rPr lang="en-US" sz="3600" b="0" i="0" dirty="0">
                <a:solidFill>
                  <a:srgbClr val="1A1A1A"/>
                </a:solidFill>
                <a:effectLst/>
                <a:latin typeface="Tempus Sans ITC" panose="04020404030D07020202" pitchFamily="82" charset="0"/>
              </a:rPr>
              <a:t>1 in 4 of them are children.</a:t>
            </a:r>
          </a:p>
          <a:p>
            <a:pPr algn="l">
              <a:buFont typeface="Arial" panose="020B0604020202020204" pitchFamily="34" charset="0"/>
              <a:buChar char="•"/>
            </a:pPr>
            <a:r>
              <a:rPr lang="en-US" sz="3600" b="0" i="0" dirty="0">
                <a:solidFill>
                  <a:srgbClr val="1A1A1A"/>
                </a:solidFill>
                <a:effectLst/>
                <a:latin typeface="Tempus Sans ITC" panose="04020404030D07020202" pitchFamily="82" charset="0"/>
              </a:rPr>
              <a:t>Almost three quarters (71%) are women and girls.</a:t>
            </a:r>
          </a:p>
          <a:p>
            <a:pPr algn="l">
              <a:buFont typeface="Arial" panose="020B0604020202020204" pitchFamily="34" charset="0"/>
              <a:buChar char="•"/>
            </a:pPr>
            <a:r>
              <a:rPr lang="en-US" sz="3600" b="0" i="0" dirty="0">
                <a:solidFill>
                  <a:srgbClr val="1A1A1A"/>
                </a:solidFill>
                <a:effectLst/>
                <a:latin typeface="Tempus Sans ITC" panose="04020404030D07020202" pitchFamily="82" charset="0"/>
              </a:rPr>
              <a:t>Over 10,000 were identified as potential victims by the authorities in the UK in 2019.</a:t>
            </a:r>
          </a:p>
        </p:txBody>
      </p:sp>
    </p:spTree>
    <p:extLst>
      <p:ext uri="{BB962C8B-B14F-4D97-AF65-F5344CB8AC3E}">
        <p14:creationId xmlns:p14="http://schemas.microsoft.com/office/powerpoint/2010/main" val="433190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068018-BEEA-40E4-87D5-7D0711BED0FE}"/>
              </a:ext>
            </a:extLst>
          </p:cNvPr>
          <p:cNvSpPr>
            <a:spLocks noGrp="1"/>
          </p:cNvSpPr>
          <p:nvPr>
            <p:ph type="title"/>
          </p:nvPr>
        </p:nvSpPr>
        <p:spPr>
          <a:xfrm>
            <a:off x="274500" y="450962"/>
            <a:ext cx="5688286" cy="6126301"/>
          </a:xfrm>
        </p:spPr>
        <p:txBody>
          <a:bodyPr vert="horz" lIns="91440" tIns="45720" rIns="91440" bIns="45720" rtlCol="0" anchor="b">
            <a:normAutofit/>
          </a:bodyPr>
          <a:lstStyle/>
          <a:p>
            <a:r>
              <a:rPr lang="en-US" sz="3200" b="0" i="0" dirty="0">
                <a:effectLst/>
                <a:latin typeface="Tempus Sans ITC" panose="04020404030D07020202" pitchFamily="82" charset="0"/>
              </a:rPr>
              <a:t>Modern slavery is all around us, but often just out of sight. People can become entrapped making our clothes, serving our food, picking our crops, working in factories, or working in houses as cooks, cleaners or nannies.</a:t>
            </a:r>
            <a:endParaRPr lang="en-US" sz="3200" dirty="0">
              <a:latin typeface="Tempus Sans ITC" panose="04020404030D07020202" pitchFamily="82" charset="0"/>
            </a:endParaRPr>
          </a:p>
        </p:txBody>
      </p:sp>
      <p:pic>
        <p:nvPicPr>
          <p:cNvPr id="4" name="Picture 3" descr="A person wearing a hat&#10;&#10;Description automatically generated with low confidence">
            <a:extLst>
              <a:ext uri="{FF2B5EF4-FFF2-40B4-BE49-F238E27FC236}">
                <a16:creationId xmlns:a16="http://schemas.microsoft.com/office/drawing/2014/main" id="{0444A35B-0099-4401-B6D6-53B7B27BBDC4}"/>
              </a:ext>
            </a:extLst>
          </p:cNvPr>
          <p:cNvPicPr>
            <a:picLocks noChangeAspect="1"/>
          </p:cNvPicPr>
          <p:nvPr/>
        </p:nvPicPr>
        <p:blipFill rotWithShape="1">
          <a:blip r:embed="rId2"/>
          <a:srcRect l="4672" r="3642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19784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4" name="Freeform: Shape 73">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051" name="Picture 3">
            <a:extLst>
              <a:ext uri="{FF2B5EF4-FFF2-40B4-BE49-F238E27FC236}">
                <a16:creationId xmlns:a16="http://schemas.microsoft.com/office/drawing/2014/main" id="{030C6F46-8D86-4881-9CBE-73E220636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89" t="11250" r="47998" b="73750"/>
          <a:stretch>
            <a:fillRect/>
          </a:stretch>
        </p:blipFill>
        <p:spPr bwMode="auto">
          <a:xfrm>
            <a:off x="2374710" y="2497564"/>
            <a:ext cx="9173823" cy="18628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2416B-7D2A-4DAF-A4BF-86CC5AEA67BF}"/>
              </a:ext>
            </a:extLst>
          </p:cNvPr>
          <p:cNvSpPr>
            <a:spLocks noGrp="1"/>
          </p:cNvSpPr>
          <p:nvPr>
            <p:ph type="title"/>
          </p:nvPr>
        </p:nvSpPr>
        <p:spPr>
          <a:xfrm>
            <a:off x="336884" y="0"/>
            <a:ext cx="4927168" cy="6593305"/>
          </a:xfrm>
        </p:spPr>
        <p:txBody>
          <a:bodyPr vert="horz" lIns="91440" tIns="45720" rIns="91440" bIns="45720" rtlCol="0" anchor="b">
            <a:normAutofit fontScale="90000"/>
          </a:bodyPr>
          <a:lstStyle/>
          <a:p>
            <a:r>
              <a:rPr lang="en-US" sz="3600" b="1" i="0" u="sng" dirty="0">
                <a:effectLst/>
                <a:latin typeface="Tempus Sans ITC" panose="04020404030D07020202" pitchFamily="82" charset="0"/>
                <a:hlinkClick r:id="rId2"/>
              </a:rPr>
              <a:t>Human trafficking</a:t>
            </a:r>
            <a:r>
              <a:rPr lang="en-US" sz="3600" b="1" i="0" dirty="0">
                <a:effectLst/>
                <a:latin typeface="Tempus Sans ITC" panose="04020404030D07020202" pitchFamily="82" charset="0"/>
              </a:rPr>
              <a:t>. </a:t>
            </a:r>
            <a:br>
              <a:rPr lang="en-US" sz="3600" b="1" i="0" dirty="0">
                <a:effectLst/>
                <a:latin typeface="Tempus Sans ITC" panose="04020404030D07020202" pitchFamily="82" charset="0"/>
              </a:rPr>
            </a:br>
            <a:br>
              <a:rPr lang="en-US" sz="3600" b="1" i="0" dirty="0">
                <a:effectLst/>
                <a:latin typeface="Tempus Sans ITC" panose="04020404030D07020202" pitchFamily="82" charset="0"/>
              </a:rPr>
            </a:br>
            <a:r>
              <a:rPr lang="en-US" sz="3600" b="0" i="0" dirty="0">
                <a:effectLst/>
                <a:latin typeface="Tempus Sans ITC" panose="04020404030D07020202" pitchFamily="82" charset="0"/>
              </a:rPr>
              <a:t>The use of violence, threats or coercion to transport, recruit or </a:t>
            </a:r>
            <a:r>
              <a:rPr lang="en-US" sz="3600" b="0" i="0" dirty="0" err="1">
                <a:effectLst/>
                <a:latin typeface="Tempus Sans ITC" panose="04020404030D07020202" pitchFamily="82" charset="0"/>
              </a:rPr>
              <a:t>harbour</a:t>
            </a:r>
            <a:r>
              <a:rPr lang="en-US" sz="3600" b="0" i="0" dirty="0">
                <a:effectLst/>
                <a:latin typeface="Tempus Sans ITC" panose="04020404030D07020202" pitchFamily="82" charset="0"/>
              </a:rPr>
              <a:t> people.</a:t>
            </a:r>
            <a:br>
              <a:rPr lang="en-US" sz="3600" b="0" i="0" dirty="0">
                <a:effectLst/>
                <a:latin typeface="Tempus Sans ITC" panose="04020404030D07020202" pitchFamily="82" charset="0"/>
              </a:rPr>
            </a:br>
            <a:br>
              <a:rPr lang="en-US" sz="3600" b="0" i="0" dirty="0">
                <a:effectLst/>
                <a:latin typeface="Tempus Sans ITC" panose="04020404030D07020202" pitchFamily="82" charset="0"/>
              </a:rPr>
            </a:br>
            <a:r>
              <a:rPr lang="en-US" sz="3600" b="0" i="0" dirty="0">
                <a:effectLst/>
                <a:latin typeface="Tempus Sans ITC" panose="04020404030D07020202" pitchFamily="82" charset="0"/>
              </a:rPr>
              <a:t>This can be done in order to exploit them for purposes such as forced </a:t>
            </a:r>
            <a:r>
              <a:rPr lang="en-US" sz="3600" b="0" i="0" dirty="0" err="1">
                <a:effectLst/>
                <a:latin typeface="Tempus Sans ITC" panose="04020404030D07020202" pitchFamily="82" charset="0"/>
              </a:rPr>
              <a:t>labour</a:t>
            </a:r>
            <a:r>
              <a:rPr lang="en-US" sz="3600" b="0" i="0" dirty="0">
                <a:effectLst/>
                <a:latin typeface="Tempus Sans ITC" panose="04020404030D07020202" pitchFamily="82" charset="0"/>
              </a:rPr>
              <a:t>, criminality, marriage or for sexual exploitation.</a:t>
            </a:r>
            <a:br>
              <a:rPr lang="en-US" sz="2400" b="0" i="0" dirty="0">
                <a:effectLst/>
              </a:rPr>
            </a:br>
            <a:endParaRPr lang="en-US" sz="2400" dirty="0"/>
          </a:p>
        </p:txBody>
      </p:sp>
      <p:pic>
        <p:nvPicPr>
          <p:cNvPr id="4" name="Picture 3" descr="A close-up of hands holding a baby's hand&#10;&#10;Description automatically generated with low confidence">
            <a:extLst>
              <a:ext uri="{FF2B5EF4-FFF2-40B4-BE49-F238E27FC236}">
                <a16:creationId xmlns:a16="http://schemas.microsoft.com/office/drawing/2014/main" id="{DDF62847-2FA4-421C-84C5-3D43C801B5CD}"/>
              </a:ext>
            </a:extLst>
          </p:cNvPr>
          <p:cNvPicPr>
            <a:picLocks noChangeAspect="1"/>
          </p:cNvPicPr>
          <p:nvPr/>
        </p:nvPicPr>
        <p:blipFill rotWithShape="1">
          <a:blip r:embed="rId3"/>
          <a:srcRect l="6257" r="679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89022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35E3ED-DB31-4DBB-B5D4-C29817B21154}"/>
              </a:ext>
            </a:extLst>
          </p:cNvPr>
          <p:cNvPicPr>
            <a:picLocks noChangeAspect="1"/>
          </p:cNvPicPr>
          <p:nvPr/>
        </p:nvPicPr>
        <p:blipFill rotWithShape="1">
          <a:blip r:embed="rId2"/>
          <a:srcRect l="15658" r="1798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55B279-D3CB-4990-8948-832970ED96BE}"/>
              </a:ext>
            </a:extLst>
          </p:cNvPr>
          <p:cNvSpPr>
            <a:spLocks noGrp="1"/>
          </p:cNvSpPr>
          <p:nvPr>
            <p:ph type="title"/>
          </p:nvPr>
        </p:nvSpPr>
        <p:spPr>
          <a:xfrm>
            <a:off x="854940" y="2944853"/>
            <a:ext cx="4023360" cy="3204134"/>
          </a:xfrm>
        </p:spPr>
        <p:txBody>
          <a:bodyPr vert="horz" lIns="91440" tIns="45720" rIns="91440" bIns="45720" rtlCol="0" anchor="b">
            <a:noAutofit/>
          </a:bodyPr>
          <a:lstStyle/>
          <a:p>
            <a:r>
              <a:rPr lang="en-US" sz="3600" b="1" i="0" u="none" strike="noStrike" dirty="0">
                <a:effectLst/>
                <a:latin typeface="Tempus Sans ITC" panose="04020404030D07020202" pitchFamily="82" charset="0"/>
                <a:hlinkClick r:id="rId3"/>
              </a:rPr>
              <a:t>Forced </a:t>
            </a:r>
            <a:r>
              <a:rPr lang="en-US" sz="3600" b="1" i="0" u="none" strike="noStrike" dirty="0" err="1">
                <a:effectLst/>
                <a:latin typeface="Tempus Sans ITC" panose="04020404030D07020202" pitchFamily="82" charset="0"/>
                <a:hlinkClick r:id="rId3"/>
              </a:rPr>
              <a:t>labour</a:t>
            </a:r>
            <a:r>
              <a:rPr lang="en-US" sz="3600" b="0" i="0" dirty="0">
                <a:effectLst/>
                <a:latin typeface="Tempus Sans ITC" panose="04020404030D07020202" pitchFamily="82" charset="0"/>
              </a:rPr>
              <a:t>. </a:t>
            </a:r>
            <a:br>
              <a:rPr lang="en-US" sz="3600" b="0" i="0" dirty="0">
                <a:effectLst/>
                <a:latin typeface="Tempus Sans ITC" panose="04020404030D07020202" pitchFamily="82" charset="0"/>
              </a:rPr>
            </a:br>
            <a:br>
              <a:rPr lang="en-US" sz="3600" b="0" i="0" dirty="0">
                <a:effectLst/>
                <a:latin typeface="Tempus Sans ITC" panose="04020404030D07020202" pitchFamily="82" charset="0"/>
              </a:rPr>
            </a:br>
            <a:r>
              <a:rPr lang="en-US" sz="3600" b="0" i="0" dirty="0">
                <a:effectLst/>
                <a:latin typeface="Tempus Sans ITC" panose="04020404030D07020202" pitchFamily="82" charset="0"/>
              </a:rPr>
              <a:t>Any work or services people are forced to do against their will under threat of punishment.</a:t>
            </a:r>
            <a:br>
              <a:rPr lang="en-US" sz="3600" b="0" i="0" dirty="0">
                <a:effectLst/>
                <a:latin typeface="Tempus Sans ITC" panose="04020404030D07020202" pitchFamily="82" charset="0"/>
              </a:rPr>
            </a:br>
            <a:endParaRPr lang="en-US" sz="3600" dirty="0">
              <a:latin typeface="Tempus Sans ITC" panose="04020404030D07020202" pitchFamily="82" charset="0"/>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20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A3F565-8C1A-4718-AA44-9BF05871B1B0}"/>
              </a:ext>
            </a:extLst>
          </p:cNvPr>
          <p:cNvSpPr>
            <a:spLocks noGrp="1"/>
          </p:cNvSpPr>
          <p:nvPr>
            <p:ph type="title"/>
          </p:nvPr>
        </p:nvSpPr>
        <p:spPr>
          <a:xfrm>
            <a:off x="643468" y="643467"/>
            <a:ext cx="4490006" cy="5628996"/>
          </a:xfrm>
        </p:spPr>
        <p:txBody>
          <a:bodyPr vert="horz" lIns="91440" tIns="45720" rIns="91440" bIns="45720" rtlCol="0" anchor="b">
            <a:normAutofit/>
          </a:bodyPr>
          <a:lstStyle/>
          <a:p>
            <a:r>
              <a:rPr lang="en-US" sz="2800" b="1" i="0" u="none" strike="noStrike" kern="1200" dirty="0">
                <a:solidFill>
                  <a:schemeClr val="tx1"/>
                </a:solidFill>
                <a:effectLst/>
                <a:latin typeface="Tempus Sans ITC" panose="04020404030D07020202" pitchFamily="82" charset="0"/>
                <a:hlinkClick r:id="rId2"/>
              </a:rPr>
              <a:t>Debt bondage/bonded </a:t>
            </a:r>
            <a:r>
              <a:rPr lang="en-US" sz="2800" b="1" i="0" u="none" strike="noStrike" kern="1200" dirty="0" err="1">
                <a:solidFill>
                  <a:schemeClr val="tx1"/>
                </a:solidFill>
                <a:effectLst/>
                <a:latin typeface="Tempus Sans ITC" panose="04020404030D07020202" pitchFamily="82" charset="0"/>
                <a:hlinkClick r:id="rId2"/>
              </a:rPr>
              <a:t>labour</a:t>
            </a:r>
            <a:r>
              <a:rPr lang="en-US" sz="2800" b="0" i="0" kern="1200" dirty="0">
                <a:solidFill>
                  <a:schemeClr val="tx1"/>
                </a:solidFill>
                <a:effectLst/>
                <a:latin typeface="Tempus Sans ITC" panose="04020404030D07020202" pitchFamily="82" charset="0"/>
              </a:rPr>
              <a:t>. </a:t>
            </a:r>
            <a:br>
              <a:rPr lang="en-US" sz="2800" b="0" i="0" kern="1200" dirty="0">
                <a:solidFill>
                  <a:schemeClr val="tx1"/>
                </a:solidFill>
                <a:effectLst/>
                <a:latin typeface="Tempus Sans ITC" panose="04020404030D07020202" pitchFamily="82" charset="0"/>
              </a:rPr>
            </a:br>
            <a:br>
              <a:rPr lang="en-US" sz="2800" b="0" i="0" kern="1200" dirty="0">
                <a:solidFill>
                  <a:schemeClr val="tx1"/>
                </a:solidFill>
                <a:effectLst/>
                <a:latin typeface="Tempus Sans ITC" panose="04020404030D07020202" pitchFamily="82" charset="0"/>
              </a:rPr>
            </a:br>
            <a:r>
              <a:rPr lang="en-US" sz="2800" b="0" i="0" kern="1200" dirty="0">
                <a:solidFill>
                  <a:schemeClr val="tx1"/>
                </a:solidFill>
                <a:effectLst/>
                <a:latin typeface="Tempus Sans ITC" panose="04020404030D07020202" pitchFamily="82" charset="0"/>
              </a:rPr>
              <a:t>The world’s most widespread form of slavery. </a:t>
            </a:r>
            <a:br>
              <a:rPr lang="en-US" sz="2800" b="0" i="0" kern="1200" dirty="0">
                <a:solidFill>
                  <a:schemeClr val="tx1"/>
                </a:solidFill>
                <a:effectLst/>
                <a:latin typeface="Tempus Sans ITC" panose="04020404030D07020202" pitchFamily="82" charset="0"/>
              </a:rPr>
            </a:br>
            <a:br>
              <a:rPr lang="en-US" sz="2800" b="0" i="0" kern="1200" dirty="0">
                <a:solidFill>
                  <a:schemeClr val="tx1"/>
                </a:solidFill>
                <a:effectLst/>
                <a:latin typeface="Tempus Sans ITC" panose="04020404030D07020202" pitchFamily="82" charset="0"/>
              </a:rPr>
            </a:br>
            <a:r>
              <a:rPr lang="en-US" sz="2800" b="0" i="0" kern="1200" dirty="0">
                <a:solidFill>
                  <a:schemeClr val="tx1"/>
                </a:solidFill>
                <a:effectLst/>
                <a:latin typeface="Tempus Sans ITC" panose="04020404030D07020202" pitchFamily="82" charset="0"/>
              </a:rPr>
              <a:t>People trapped in poverty borrow money and are forced to work to pay off the debt, losing control over both their employment conditions and the debt.</a:t>
            </a:r>
            <a:br>
              <a:rPr lang="en-US" sz="2800" b="0" i="0" kern="1200" dirty="0">
                <a:solidFill>
                  <a:schemeClr val="tx1"/>
                </a:solidFill>
                <a:effectLst/>
                <a:latin typeface="Tempus Sans ITC" panose="04020404030D07020202" pitchFamily="82" charset="0"/>
              </a:rPr>
            </a:br>
            <a:endParaRPr lang="en-US" sz="2800" kern="1200" dirty="0">
              <a:solidFill>
                <a:schemeClr val="tx1"/>
              </a:solidFill>
              <a:latin typeface="Tempus Sans ITC" panose="04020404030D07020202" pitchFamily="82" charset="0"/>
            </a:endParaRPr>
          </a:p>
        </p:txBody>
      </p:sp>
      <p:pic>
        <p:nvPicPr>
          <p:cNvPr id="4" name="Picture 3">
            <a:extLst>
              <a:ext uri="{FF2B5EF4-FFF2-40B4-BE49-F238E27FC236}">
                <a16:creationId xmlns:a16="http://schemas.microsoft.com/office/drawing/2014/main" id="{1F802FEF-CFE2-446F-885D-A80014DF3552}"/>
              </a:ext>
            </a:extLst>
          </p:cNvPr>
          <p:cNvPicPr>
            <a:picLocks noChangeAspect="1"/>
          </p:cNvPicPr>
          <p:nvPr/>
        </p:nvPicPr>
        <p:blipFill rotWithShape="1">
          <a:blip r:embed="rId3"/>
          <a:srcRect b="13882"/>
          <a:stretch/>
        </p:blipFill>
        <p:spPr>
          <a:xfrm>
            <a:off x="6606253" y="1671383"/>
            <a:ext cx="4942280" cy="3515234"/>
          </a:xfrm>
          <a:prstGeom prst="rect">
            <a:avLst/>
          </a:prstGeom>
        </p:spPr>
      </p:pic>
    </p:spTree>
    <p:extLst>
      <p:ext uri="{BB962C8B-B14F-4D97-AF65-F5344CB8AC3E}">
        <p14:creationId xmlns:p14="http://schemas.microsoft.com/office/powerpoint/2010/main" val="3631459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AFAC9F-1D83-423B-8C2F-B4EB75F8CD48}"/>
              </a:ext>
            </a:extLst>
          </p:cNvPr>
          <p:cNvSpPr>
            <a:spLocks noGrp="1"/>
          </p:cNvSpPr>
          <p:nvPr>
            <p:ph type="title"/>
          </p:nvPr>
        </p:nvSpPr>
        <p:spPr>
          <a:xfrm>
            <a:off x="643468" y="790965"/>
            <a:ext cx="5099606" cy="5276070"/>
          </a:xfrm>
        </p:spPr>
        <p:txBody>
          <a:bodyPr vert="horz" lIns="91440" tIns="45720" rIns="91440" bIns="45720" rtlCol="0" anchor="b">
            <a:normAutofit fontScale="90000"/>
          </a:bodyPr>
          <a:lstStyle/>
          <a:p>
            <a:r>
              <a:rPr lang="en-US" b="1" i="0" u="none" strike="noStrike" dirty="0">
                <a:effectLst/>
                <a:latin typeface="Tempus Sans ITC" panose="04020404030D07020202" pitchFamily="82" charset="0"/>
                <a:hlinkClick r:id="rId2"/>
              </a:rPr>
              <a:t>Descent</a:t>
            </a:r>
            <a:r>
              <a:rPr lang="en-US" b="0" i="0" u="none" strike="noStrike" dirty="0">
                <a:effectLst/>
                <a:latin typeface="Tempus Sans ITC" panose="04020404030D07020202" pitchFamily="82" charset="0"/>
                <a:hlinkClick r:id="rId2"/>
              </a:rPr>
              <a:t>–</a:t>
            </a:r>
            <a:r>
              <a:rPr lang="en-US" b="1" i="0" u="none" strike="noStrike" dirty="0">
                <a:effectLst/>
                <a:latin typeface="Tempus Sans ITC" panose="04020404030D07020202" pitchFamily="82" charset="0"/>
                <a:hlinkClick r:id="rId2"/>
              </a:rPr>
              <a:t>based slavery</a:t>
            </a:r>
            <a:r>
              <a:rPr lang="en-US" b="0" i="0" dirty="0">
                <a:effectLst/>
                <a:latin typeface="Tempus Sans ITC" panose="04020404030D07020202" pitchFamily="82" charset="0"/>
              </a:rPr>
              <a:t>.</a:t>
            </a:r>
            <a:br>
              <a:rPr lang="en-US" b="0" i="0" dirty="0">
                <a:effectLst/>
                <a:latin typeface="Tempus Sans ITC" panose="04020404030D07020202" pitchFamily="82" charset="0"/>
              </a:rPr>
            </a:br>
            <a:br>
              <a:rPr lang="en-US" b="0" i="0" dirty="0">
                <a:effectLst/>
                <a:latin typeface="Tempus Sans ITC" panose="04020404030D07020202" pitchFamily="82" charset="0"/>
              </a:rPr>
            </a:br>
            <a:r>
              <a:rPr lang="en-US" b="0" i="0" dirty="0">
                <a:effectLst/>
                <a:latin typeface="Tempus Sans ITC" panose="04020404030D07020202" pitchFamily="82" charset="0"/>
              </a:rPr>
              <a:t> Most traditional form, where people are treated as property, and their “slave” status was passed down the maternal line.</a:t>
            </a:r>
            <a:br>
              <a:rPr lang="en-US" sz="3400" b="0" i="0" dirty="0">
                <a:effectLst/>
              </a:rPr>
            </a:br>
            <a:endParaRPr lang="en-US" sz="3400" dirty="0"/>
          </a:p>
        </p:txBody>
      </p:sp>
      <p:pic>
        <p:nvPicPr>
          <p:cNvPr id="4" name="Picture 3">
            <a:extLst>
              <a:ext uri="{FF2B5EF4-FFF2-40B4-BE49-F238E27FC236}">
                <a16:creationId xmlns:a16="http://schemas.microsoft.com/office/drawing/2014/main" id="{8C1C1ABB-02C9-42C6-8113-8B16553A0CDA}"/>
              </a:ext>
            </a:extLst>
          </p:cNvPr>
          <p:cNvPicPr>
            <a:picLocks noChangeAspect="1"/>
          </p:cNvPicPr>
          <p:nvPr/>
        </p:nvPicPr>
        <p:blipFill rotWithShape="1">
          <a:blip r:embed="rId3"/>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5651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C1233F-C319-446A-BDA9-B6247D5B719C}"/>
              </a:ext>
            </a:extLst>
          </p:cNvPr>
          <p:cNvPicPr>
            <a:picLocks noChangeAspect="1"/>
          </p:cNvPicPr>
          <p:nvPr/>
        </p:nvPicPr>
        <p:blipFill rotWithShape="1">
          <a:blip r:embed="rId2"/>
          <a:srcRect l="13203" t="9091" r="22161"/>
          <a:stretch/>
        </p:blipFill>
        <p:spPr>
          <a:xfrm>
            <a:off x="4004517" y="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086243-F6F5-40AA-9BE6-4880892CA720}"/>
              </a:ext>
            </a:extLst>
          </p:cNvPr>
          <p:cNvSpPr>
            <a:spLocks noGrp="1"/>
          </p:cNvSpPr>
          <p:nvPr>
            <p:ph type="title"/>
          </p:nvPr>
        </p:nvSpPr>
        <p:spPr>
          <a:xfrm>
            <a:off x="478028" y="2859213"/>
            <a:ext cx="5040503" cy="3642142"/>
          </a:xfrm>
        </p:spPr>
        <p:txBody>
          <a:bodyPr vert="horz" lIns="91440" tIns="45720" rIns="91440" bIns="45720" rtlCol="0" anchor="b">
            <a:noAutofit/>
          </a:bodyPr>
          <a:lstStyle/>
          <a:p>
            <a:r>
              <a:rPr lang="en-US" b="1" i="0" u="none" strike="noStrike" dirty="0">
                <a:effectLst/>
                <a:latin typeface="Tempus Sans ITC" panose="04020404030D07020202" pitchFamily="82" charset="0"/>
                <a:hlinkClick r:id="rId3"/>
              </a:rPr>
              <a:t>Slavery of children</a:t>
            </a:r>
            <a:r>
              <a:rPr lang="en-US" b="0" i="0" dirty="0">
                <a:effectLst/>
                <a:latin typeface="Tempus Sans ITC" panose="04020404030D07020202" pitchFamily="82" charset="0"/>
              </a:rPr>
              <a:t>. </a:t>
            </a:r>
            <a:br>
              <a:rPr lang="en-US" b="0" i="0" dirty="0">
                <a:effectLst/>
                <a:latin typeface="Tempus Sans ITC" panose="04020404030D07020202" pitchFamily="82" charset="0"/>
              </a:rPr>
            </a:br>
            <a:br>
              <a:rPr lang="en-US" b="0" i="0" dirty="0">
                <a:effectLst/>
                <a:latin typeface="Tempus Sans ITC" panose="04020404030D07020202" pitchFamily="82" charset="0"/>
              </a:rPr>
            </a:br>
            <a:r>
              <a:rPr lang="en-US" b="0" i="0" dirty="0">
                <a:effectLst/>
                <a:latin typeface="Tempus Sans ITC" panose="04020404030D07020202" pitchFamily="82" charset="0"/>
              </a:rPr>
              <a:t>When a child is exploited for someone else’s gain. This can include child trafficking, child soldiers, child marriage and child domestic slavery.</a:t>
            </a:r>
            <a:br>
              <a:rPr lang="en-US" sz="2800" b="0" i="0" dirty="0">
                <a:effectLst/>
              </a:rPr>
            </a:br>
            <a:endParaRPr lang="en-US" sz="28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00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EA7FA8-6652-4CC5-90F4-3D48CAC0C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ADD5A9-9CD1-4435-A4CE-30C97ABA6C24}"/>
              </a:ext>
            </a:extLst>
          </p:cNvPr>
          <p:cNvSpPr>
            <a:spLocks noGrp="1"/>
          </p:cNvSpPr>
          <p:nvPr>
            <p:ph idx="1"/>
          </p:nvPr>
        </p:nvSpPr>
        <p:spPr>
          <a:xfrm>
            <a:off x="838201" y="2013625"/>
            <a:ext cx="5269301" cy="4163337"/>
          </a:xfrm>
        </p:spPr>
        <p:txBody>
          <a:bodyPr>
            <a:normAutofit/>
          </a:bodyPr>
          <a:lstStyle/>
          <a:p>
            <a:pPr marL="0" indent="0">
              <a:buNone/>
            </a:pPr>
            <a:r>
              <a:rPr lang="en-US" sz="4000" b="1" i="0" u="none" strike="noStrike" dirty="0">
                <a:effectLst/>
                <a:latin typeface="Tempus Sans ITC" panose="04020404030D07020202" pitchFamily="82" charset="0"/>
                <a:hlinkClick r:id="rId2"/>
              </a:rPr>
              <a:t>Forced and early marriage</a:t>
            </a:r>
            <a:r>
              <a:rPr lang="en-US" sz="4000" b="0" i="0" dirty="0">
                <a:effectLst/>
                <a:latin typeface="Tempus Sans ITC" panose="04020404030D07020202" pitchFamily="82" charset="0"/>
              </a:rPr>
              <a:t>. </a:t>
            </a:r>
          </a:p>
          <a:p>
            <a:pPr>
              <a:buFont typeface="Arial" panose="020B0604020202020204" pitchFamily="34" charset="0"/>
              <a:buChar char="•"/>
            </a:pPr>
            <a:endParaRPr lang="en-US" sz="4000" dirty="0">
              <a:latin typeface="Tempus Sans ITC" panose="04020404030D07020202" pitchFamily="82" charset="0"/>
            </a:endParaRPr>
          </a:p>
          <a:p>
            <a:pPr marL="0" indent="0">
              <a:buNone/>
            </a:pPr>
            <a:r>
              <a:rPr lang="en-US" sz="4000" b="0" i="0" dirty="0">
                <a:effectLst/>
                <a:latin typeface="Tempus Sans ITC" panose="04020404030D07020202" pitchFamily="82" charset="0"/>
              </a:rPr>
              <a:t>When someone is married against their will and cannot leave</a:t>
            </a:r>
            <a:r>
              <a:rPr lang="en-US" sz="4000" b="0" i="0" dirty="0">
                <a:effectLst/>
                <a:latin typeface="Nunito Sans" pitchFamily="2" charset="0"/>
              </a:rPr>
              <a:t>. </a:t>
            </a:r>
            <a:endParaRPr lang="en-GB" sz="4000" dirty="0"/>
          </a:p>
        </p:txBody>
      </p:sp>
      <p:pic>
        <p:nvPicPr>
          <p:cNvPr id="4" name="Picture 3">
            <a:extLst>
              <a:ext uri="{FF2B5EF4-FFF2-40B4-BE49-F238E27FC236}">
                <a16:creationId xmlns:a16="http://schemas.microsoft.com/office/drawing/2014/main" id="{51958C03-EF09-4A72-981E-53B6E8D68159}"/>
              </a:ext>
            </a:extLst>
          </p:cNvPr>
          <p:cNvPicPr>
            <a:picLocks noChangeAspect="1"/>
          </p:cNvPicPr>
          <p:nvPr/>
        </p:nvPicPr>
        <p:blipFill rotWithShape="1">
          <a:blip r:embed="rId3"/>
          <a:srcRect l="6655" r="10592" b="1"/>
          <a:stretch/>
        </p:blipFill>
        <p:spPr>
          <a:xfrm>
            <a:off x="6573962" y="2013626"/>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404333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85B54B-798E-4383-9851-3009427E1310}"/>
              </a:ext>
            </a:extLst>
          </p:cNvPr>
          <p:cNvPicPr>
            <a:picLocks noGrp="1" noChangeAspect="1"/>
          </p:cNvPicPr>
          <p:nvPr>
            <p:ph idx="1"/>
          </p:nvPr>
        </p:nvPicPr>
        <p:blipFill rotWithShape="1">
          <a:blip r:embed="rId2"/>
          <a:srcRect l="36086" r="5920"/>
          <a:stretch/>
        </p:blipFill>
        <p:spPr>
          <a:xfrm>
            <a:off x="2990849" y="123941"/>
            <a:ext cx="6657975" cy="6457717"/>
          </a:xfrm>
        </p:spPr>
      </p:pic>
    </p:spTree>
    <p:extLst>
      <p:ext uri="{BB962C8B-B14F-4D97-AF65-F5344CB8AC3E}">
        <p14:creationId xmlns:p14="http://schemas.microsoft.com/office/powerpoint/2010/main" val="903658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0E2869-B7DD-4B9E-8B81-EC9EB43606CC}"/>
              </a:ext>
            </a:extLst>
          </p:cNvPr>
          <p:cNvSpPr>
            <a:spLocks noGrp="1"/>
          </p:cNvSpPr>
          <p:nvPr>
            <p:ph type="title"/>
          </p:nvPr>
        </p:nvSpPr>
        <p:spPr>
          <a:xfrm>
            <a:off x="643467" y="643467"/>
            <a:ext cx="5585749" cy="5821501"/>
          </a:xfrm>
        </p:spPr>
        <p:txBody>
          <a:bodyPr vert="horz" lIns="91440" tIns="45720" rIns="91440" bIns="45720" rtlCol="0" anchor="b">
            <a:normAutofit/>
          </a:bodyPr>
          <a:lstStyle/>
          <a:p>
            <a:r>
              <a:rPr lang="en-US" sz="3200" b="0" i="0" kern="1200" dirty="0">
                <a:solidFill>
                  <a:schemeClr val="tx1"/>
                </a:solidFill>
                <a:effectLst/>
                <a:latin typeface="Tempus Sans ITC" panose="04020404030D07020202" pitchFamily="82" charset="0"/>
              </a:rPr>
              <a:t>Anti-Slavery Day, 18th October, provides an opportunity to raise awareness of human trafficking and modern slavery, and encourage government, local authorities, companies, charities and individuals to do what they can to address the problem.</a:t>
            </a:r>
            <a:endParaRPr lang="en-US" sz="3200" kern="1200" dirty="0">
              <a:solidFill>
                <a:schemeClr val="tx1"/>
              </a:solidFill>
              <a:latin typeface="Tempus Sans ITC" panose="04020404030D07020202" pitchFamily="82" charset="0"/>
            </a:endParaRPr>
          </a:p>
        </p:txBody>
      </p:sp>
      <p:pic>
        <p:nvPicPr>
          <p:cNvPr id="4" name="Picture 3">
            <a:extLst>
              <a:ext uri="{FF2B5EF4-FFF2-40B4-BE49-F238E27FC236}">
                <a16:creationId xmlns:a16="http://schemas.microsoft.com/office/drawing/2014/main" id="{BFC22E0C-D730-4162-939B-DCB19070AAC7}"/>
              </a:ext>
            </a:extLst>
          </p:cNvPr>
          <p:cNvPicPr>
            <a:picLocks noChangeAspect="1"/>
          </p:cNvPicPr>
          <p:nvPr/>
        </p:nvPicPr>
        <p:blipFill>
          <a:blip r:embed="rId2"/>
          <a:stretch>
            <a:fillRect/>
          </a:stretch>
        </p:blipFill>
        <p:spPr>
          <a:xfrm>
            <a:off x="6606253" y="2928594"/>
            <a:ext cx="4942280" cy="1000812"/>
          </a:xfrm>
          <a:prstGeom prst="rect">
            <a:avLst/>
          </a:prstGeom>
        </p:spPr>
      </p:pic>
    </p:spTree>
    <p:extLst>
      <p:ext uri="{BB962C8B-B14F-4D97-AF65-F5344CB8AC3E}">
        <p14:creationId xmlns:p14="http://schemas.microsoft.com/office/powerpoint/2010/main" val="386281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A7D8-0267-48B4-B94A-CF5445F7BC55}"/>
              </a:ext>
            </a:extLst>
          </p:cNvPr>
          <p:cNvSpPr>
            <a:spLocks noGrp="1"/>
          </p:cNvSpPr>
          <p:nvPr>
            <p:ph type="title"/>
          </p:nvPr>
        </p:nvSpPr>
        <p:spPr>
          <a:xfrm>
            <a:off x="1074821" y="2333291"/>
            <a:ext cx="10515600" cy="1325563"/>
          </a:xfrm>
        </p:spPr>
        <p:txBody>
          <a:bodyPr>
            <a:normAutofit fontScale="90000"/>
          </a:bodyPr>
          <a:lstStyle/>
          <a:p>
            <a:r>
              <a:rPr lang="en-US" sz="5400" b="0" i="0" dirty="0">
                <a:solidFill>
                  <a:srgbClr val="000000"/>
                </a:solidFill>
                <a:effectLst/>
                <a:latin typeface="Tempus Sans ITC" panose="04020404030D07020202" pitchFamily="82" charset="0"/>
              </a:rPr>
              <a:t>‘There is no more slavery in the world’</a:t>
            </a:r>
            <a:endParaRPr lang="en-GB" sz="5400" dirty="0">
              <a:latin typeface="Tempus Sans ITC" panose="04020404030D07020202" pitchFamily="82" charset="0"/>
            </a:endParaRPr>
          </a:p>
        </p:txBody>
      </p:sp>
      <p:sp>
        <p:nvSpPr>
          <p:cNvPr id="4" name="TextBox 3">
            <a:extLst>
              <a:ext uri="{FF2B5EF4-FFF2-40B4-BE49-F238E27FC236}">
                <a16:creationId xmlns:a16="http://schemas.microsoft.com/office/drawing/2014/main" id="{026B81C3-8D7C-4AE9-9448-F34BE6E3CF53}"/>
              </a:ext>
            </a:extLst>
          </p:cNvPr>
          <p:cNvSpPr txBox="1"/>
          <p:nvPr/>
        </p:nvSpPr>
        <p:spPr>
          <a:xfrm>
            <a:off x="1074821" y="2333291"/>
            <a:ext cx="10042357" cy="1446550"/>
          </a:xfrm>
          <a:prstGeom prst="rect">
            <a:avLst/>
          </a:prstGeom>
          <a:noFill/>
        </p:spPr>
        <p:txBody>
          <a:bodyPr wrap="square" rtlCol="0">
            <a:spAutoFit/>
          </a:bodyPr>
          <a:lstStyle/>
          <a:p>
            <a:pPr algn="ctr"/>
            <a:r>
              <a:rPr lang="en-US" sz="4400" dirty="0">
                <a:latin typeface="Tempus Sans ITC" panose="04020404030D07020202" pitchFamily="82" charset="0"/>
              </a:rPr>
              <a:t>‘There are more people in slavery today than at any other moment in history.’</a:t>
            </a:r>
            <a:endParaRPr lang="en-GB" sz="4400" dirty="0">
              <a:latin typeface="Tempus Sans ITC" panose="04020404030D07020202" pitchFamily="82" charset="0"/>
            </a:endParaRPr>
          </a:p>
        </p:txBody>
      </p:sp>
    </p:spTree>
    <p:extLst>
      <p:ext uri="{BB962C8B-B14F-4D97-AF65-F5344CB8AC3E}">
        <p14:creationId xmlns:p14="http://schemas.microsoft.com/office/powerpoint/2010/main" val="212316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EC7823C-FDD6-429C-986C-063FDEB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0651F5E-0457-4065-ACB2-8B81590C2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FB0A7D8-0267-48B4-B94A-CF5445F7BC55}"/>
              </a:ext>
            </a:extLst>
          </p:cNvPr>
          <p:cNvSpPr>
            <a:spLocks noGrp="1"/>
          </p:cNvSpPr>
          <p:nvPr>
            <p:ph type="title"/>
          </p:nvPr>
        </p:nvSpPr>
        <p:spPr>
          <a:xfrm>
            <a:off x="5751094" y="786064"/>
            <a:ext cx="6437858" cy="3092116"/>
          </a:xfrm>
        </p:spPr>
        <p:txBody>
          <a:bodyPr vert="horz" lIns="91440" tIns="45720" rIns="91440" bIns="45720" rtlCol="0" anchor="ctr">
            <a:noAutofit/>
          </a:bodyPr>
          <a:lstStyle/>
          <a:p>
            <a:r>
              <a:rPr lang="en-US" sz="8800" b="0" i="0" kern="1200" dirty="0">
                <a:solidFill>
                  <a:schemeClr val="tx1"/>
                </a:solidFill>
                <a:effectLst/>
                <a:latin typeface="Tempus Sans ITC" panose="04020404030D07020202" pitchFamily="82" charset="0"/>
              </a:rPr>
              <a:t>‘There is no more slavery in the world’</a:t>
            </a:r>
            <a:endParaRPr lang="en-US" sz="8800" kern="1200" dirty="0">
              <a:solidFill>
                <a:schemeClr val="tx1"/>
              </a:solidFill>
              <a:latin typeface="Tempus Sans ITC" panose="04020404030D07020202" pitchFamily="82" charset="0"/>
            </a:endParaRPr>
          </a:p>
        </p:txBody>
      </p:sp>
      <p:sp>
        <p:nvSpPr>
          <p:cNvPr id="4" name="TextBox 3">
            <a:extLst>
              <a:ext uri="{FF2B5EF4-FFF2-40B4-BE49-F238E27FC236}">
                <a16:creationId xmlns:a16="http://schemas.microsoft.com/office/drawing/2014/main" id="{07DAA28D-EF05-4F11-8992-0B65B86F1E74}"/>
              </a:ext>
            </a:extLst>
          </p:cNvPr>
          <p:cNvSpPr txBox="1"/>
          <p:nvPr/>
        </p:nvSpPr>
        <p:spPr>
          <a:xfrm>
            <a:off x="160420" y="4812632"/>
            <a:ext cx="4636169" cy="1815882"/>
          </a:xfrm>
          <a:prstGeom prst="rect">
            <a:avLst/>
          </a:prstGeom>
          <a:noFill/>
        </p:spPr>
        <p:txBody>
          <a:bodyPr wrap="square" rtlCol="0">
            <a:spAutoFit/>
          </a:bodyPr>
          <a:lstStyle/>
          <a:p>
            <a:r>
              <a:rPr lang="en-US" sz="2800" dirty="0">
                <a:latin typeface="Tempus Sans ITC" panose="04020404030D07020202" pitchFamily="82" charset="0"/>
              </a:rPr>
              <a:t>Is this true? Think about this statement as we go through today's assembly. We shall revisit it at the end.</a:t>
            </a:r>
            <a:endParaRPr lang="en-GB" sz="2800" dirty="0">
              <a:latin typeface="Tempus Sans ITC" panose="04020404030D07020202" pitchFamily="82" charset="0"/>
            </a:endParaRPr>
          </a:p>
        </p:txBody>
      </p:sp>
    </p:spTree>
    <p:extLst>
      <p:ext uri="{BB962C8B-B14F-4D97-AF65-F5344CB8AC3E}">
        <p14:creationId xmlns:p14="http://schemas.microsoft.com/office/powerpoint/2010/main" val="195921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6D76D1B-F62F-4C3E-B097-A501D847B33D}"/>
              </a:ext>
            </a:extLst>
          </p:cNvPr>
          <p:cNvSpPr>
            <a:spLocks noGrp="1"/>
          </p:cNvSpPr>
          <p:nvPr>
            <p:ph type="title"/>
          </p:nvPr>
        </p:nvSpPr>
        <p:spPr>
          <a:xfrm>
            <a:off x="838200" y="713312"/>
            <a:ext cx="4038600" cy="5431376"/>
          </a:xfrm>
        </p:spPr>
        <p:txBody>
          <a:bodyPr>
            <a:normAutofit/>
          </a:bodyPr>
          <a:lstStyle/>
          <a:p>
            <a:r>
              <a:rPr lang="en-US" u="sng">
                <a:latin typeface="Tempus Sans ITC" panose="04020404030D07020202" pitchFamily="82" charset="0"/>
              </a:rPr>
              <a:t>What is slavery?</a:t>
            </a:r>
            <a:endParaRPr lang="en-GB" u="sng">
              <a:latin typeface="Tempus Sans ITC" panose="04020404030D07020202" pitchFamily="82" charset="0"/>
            </a:endParaRPr>
          </a:p>
        </p:txBody>
      </p:sp>
      <p:sp>
        <p:nvSpPr>
          <p:cNvPr id="3" name="Content Placeholder 2">
            <a:extLst>
              <a:ext uri="{FF2B5EF4-FFF2-40B4-BE49-F238E27FC236}">
                <a16:creationId xmlns:a16="http://schemas.microsoft.com/office/drawing/2014/main" id="{FB81536B-CA36-43D9-B11E-22E9653060B7}"/>
              </a:ext>
            </a:extLst>
          </p:cNvPr>
          <p:cNvSpPr>
            <a:spLocks noGrp="1"/>
          </p:cNvSpPr>
          <p:nvPr>
            <p:ph idx="1"/>
          </p:nvPr>
        </p:nvSpPr>
        <p:spPr>
          <a:xfrm>
            <a:off x="6095999" y="713313"/>
            <a:ext cx="5257801" cy="5431376"/>
          </a:xfrm>
        </p:spPr>
        <p:txBody>
          <a:bodyPr anchor="ctr">
            <a:normAutofit fontScale="92500"/>
          </a:bodyPr>
          <a:lstStyle/>
          <a:p>
            <a:pPr marL="457200" lvl="1" indent="0">
              <a:buNone/>
            </a:pPr>
            <a:r>
              <a:rPr lang="en-GB" sz="2800" b="1" dirty="0">
                <a:latin typeface="Tempus Sans ITC" panose="04020404030D07020202" pitchFamily="82" charset="0"/>
              </a:rPr>
              <a:t>Someone is in slavery if they are:</a:t>
            </a:r>
          </a:p>
          <a:p>
            <a:pPr marL="800100" lvl="1" indent="-342900">
              <a:buFont typeface="Arial" panose="020B0604020202020204" pitchFamily="34" charset="0"/>
              <a:buChar char="•"/>
            </a:pPr>
            <a:r>
              <a:rPr lang="en-GB" sz="2800" dirty="0">
                <a:latin typeface="Tempus Sans ITC" panose="04020404030D07020202" pitchFamily="82" charset="0"/>
              </a:rPr>
              <a:t>forced to work – through coercion, or mental or physical threat</a:t>
            </a:r>
          </a:p>
          <a:p>
            <a:pPr marL="800100" lvl="1" indent="-342900">
              <a:buFont typeface="Arial" panose="020B0604020202020204" pitchFamily="34" charset="0"/>
              <a:buChar char="•"/>
            </a:pPr>
            <a:r>
              <a:rPr lang="en-GB" sz="2800" dirty="0">
                <a:latin typeface="Tempus Sans ITC" panose="04020404030D07020202" pitchFamily="82" charset="0"/>
              </a:rPr>
              <a:t>owned or controlled by an ’employer’, through mental or physical abuse or the threat of abuse</a:t>
            </a:r>
          </a:p>
          <a:p>
            <a:pPr marL="800100" lvl="1" indent="-342900">
              <a:buFont typeface="Arial" panose="020B0604020202020204" pitchFamily="34" charset="0"/>
              <a:buChar char="•"/>
            </a:pPr>
            <a:r>
              <a:rPr lang="en-GB" sz="2800" dirty="0">
                <a:latin typeface="Tempus Sans ITC" panose="04020404030D07020202" pitchFamily="82" charset="0"/>
              </a:rPr>
              <a:t>dehumanised, treated as a commodity or bought and sold as ‘property’</a:t>
            </a:r>
          </a:p>
          <a:p>
            <a:pPr marL="800100" lvl="1" indent="-342900">
              <a:buFont typeface="Arial" panose="020B0604020202020204" pitchFamily="34" charset="0"/>
              <a:buChar char="•"/>
            </a:pPr>
            <a:r>
              <a:rPr lang="en-GB" sz="2800" dirty="0">
                <a:latin typeface="Tempus Sans ITC" panose="04020404030D07020202" pitchFamily="82" charset="0"/>
              </a:rPr>
              <a:t>physically constrained or have restrictions placed on their freedom of movement.</a:t>
            </a:r>
          </a:p>
          <a:p>
            <a:pPr marL="0" indent="0">
              <a:buNone/>
            </a:pPr>
            <a:endParaRPr lang="en-GB" sz="2000" dirty="0"/>
          </a:p>
        </p:txBody>
      </p:sp>
    </p:spTree>
    <p:extLst>
      <p:ext uri="{BB962C8B-B14F-4D97-AF65-F5344CB8AC3E}">
        <p14:creationId xmlns:p14="http://schemas.microsoft.com/office/powerpoint/2010/main" val="316135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B3E5A1-3CEC-493F-B69C-87E4DE429A58}"/>
              </a:ext>
            </a:extLst>
          </p:cNvPr>
          <p:cNvSpPr>
            <a:spLocks noGrp="1"/>
          </p:cNvSpPr>
          <p:nvPr>
            <p:ph type="subTitle" idx="1"/>
          </p:nvPr>
        </p:nvSpPr>
        <p:spPr>
          <a:xfrm>
            <a:off x="1524000" y="392113"/>
            <a:ext cx="9144000" cy="989806"/>
          </a:xfrm>
        </p:spPr>
        <p:txBody>
          <a:bodyPr>
            <a:normAutofit lnSpcReduction="10000"/>
          </a:bodyPr>
          <a:lstStyle/>
          <a:p>
            <a:r>
              <a:rPr lang="en-US" sz="6600" b="1" i="1" u="sng" dirty="0">
                <a:latin typeface="Tempus Sans ITC" panose="04020404030D07020202" pitchFamily="82" charset="0"/>
              </a:rPr>
              <a:t>Who remembers this?</a:t>
            </a:r>
            <a:endParaRPr lang="en-GB" sz="6600" b="1" i="1" u="sng" dirty="0">
              <a:latin typeface="Tempus Sans ITC" panose="04020404030D07020202" pitchFamily="82" charset="0"/>
            </a:endParaRPr>
          </a:p>
        </p:txBody>
      </p:sp>
      <p:pic>
        <p:nvPicPr>
          <p:cNvPr id="4" name="Online Media 3" title="Edward Colston statue: British protesters dismount statue of slave trader, toss it in harbor | ABC7">
            <a:hlinkClick r:id="" action="ppaction://media"/>
            <a:extLst>
              <a:ext uri="{FF2B5EF4-FFF2-40B4-BE49-F238E27FC236}">
                <a16:creationId xmlns:a16="http://schemas.microsoft.com/office/drawing/2014/main" id="{91036475-E06A-4C25-8BF0-1262A4279702}"/>
              </a:ext>
            </a:extLst>
          </p:cNvPr>
          <p:cNvPicPr>
            <a:picLocks noRot="1" noChangeAspect="1"/>
          </p:cNvPicPr>
          <p:nvPr>
            <a:videoFile r:link="rId1"/>
          </p:nvPr>
        </p:nvPicPr>
        <p:blipFill>
          <a:blip r:embed="rId3"/>
          <a:stretch>
            <a:fillRect/>
          </a:stretch>
        </p:blipFill>
        <p:spPr>
          <a:xfrm>
            <a:off x="2119630" y="1620044"/>
            <a:ext cx="7827010" cy="4422260"/>
          </a:xfrm>
          <a:prstGeom prst="rect">
            <a:avLst/>
          </a:prstGeom>
        </p:spPr>
      </p:pic>
    </p:spTree>
    <p:extLst>
      <p:ext uri="{BB962C8B-B14F-4D97-AF65-F5344CB8AC3E}">
        <p14:creationId xmlns:p14="http://schemas.microsoft.com/office/powerpoint/2010/main" val="320231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2084-3FE1-4EDF-82F4-F30FA5537D0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26757ED-8E0C-4D62-9058-A5442BF1648F}"/>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30630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itle 1">
            <a:extLst>
              <a:ext uri="{FF2B5EF4-FFF2-40B4-BE49-F238E27FC236}">
                <a16:creationId xmlns:a16="http://schemas.microsoft.com/office/drawing/2014/main" id="{816960F2-F8A0-43DC-B377-7BF20BAC8417}"/>
              </a:ext>
            </a:extLst>
          </p:cNvPr>
          <p:cNvSpPr>
            <a:spLocks noGrp="1"/>
          </p:cNvSpPr>
          <p:nvPr>
            <p:ph type="title"/>
          </p:nvPr>
        </p:nvSpPr>
        <p:spPr>
          <a:xfrm>
            <a:off x="747530" y="-441498"/>
            <a:ext cx="6125964" cy="1906863"/>
          </a:xfrm>
        </p:spPr>
        <p:txBody>
          <a:bodyPr anchor="b">
            <a:normAutofit/>
          </a:bodyPr>
          <a:lstStyle/>
          <a:p>
            <a:pPr eaLnBrk="1" hangingPunct="1"/>
            <a:r>
              <a:rPr lang="en-US" altLang="en-US" sz="8800" b="1" i="1" u="sng" dirty="0">
                <a:latin typeface="Tempus Sans ITC" panose="04020404030D07020202" pitchFamily="82" charset="0"/>
              </a:rPr>
              <a:t>Origins</a:t>
            </a:r>
          </a:p>
        </p:txBody>
      </p:sp>
      <p:sp>
        <p:nvSpPr>
          <p:cNvPr id="9219" name="Content Placeholder 2">
            <a:extLst>
              <a:ext uri="{FF2B5EF4-FFF2-40B4-BE49-F238E27FC236}">
                <a16:creationId xmlns:a16="http://schemas.microsoft.com/office/drawing/2014/main" id="{B9BC4C63-B7B0-4BFB-A649-D6C91E978F29}"/>
              </a:ext>
            </a:extLst>
          </p:cNvPr>
          <p:cNvSpPr>
            <a:spLocks noGrp="1"/>
          </p:cNvSpPr>
          <p:nvPr>
            <p:ph idx="1"/>
          </p:nvPr>
        </p:nvSpPr>
        <p:spPr>
          <a:xfrm>
            <a:off x="506294" y="1465364"/>
            <a:ext cx="5862422" cy="4935435"/>
          </a:xfrm>
        </p:spPr>
        <p:txBody>
          <a:bodyPr rtlCol="0">
            <a:normAutofit/>
          </a:bodyPr>
          <a:lstStyle/>
          <a:p>
            <a:pPr marL="0" indent="0">
              <a:buNone/>
              <a:defRPr/>
            </a:pPr>
            <a:r>
              <a:rPr lang="en-US" altLang="en-US" dirty="0">
                <a:latin typeface="Tempus Sans ITC" panose="04020404030D07020202" pitchFamily="82" charset="0"/>
              </a:rPr>
              <a:t>The idea of slavery is a very old one…</a:t>
            </a:r>
          </a:p>
          <a:p>
            <a:pPr>
              <a:buNone/>
              <a:defRPr/>
            </a:pPr>
            <a:endParaRPr lang="en-US" altLang="en-US" dirty="0">
              <a:latin typeface="Tempus Sans ITC" panose="04020404030D07020202" pitchFamily="82" charset="0"/>
            </a:endParaRPr>
          </a:p>
          <a:p>
            <a:pPr>
              <a:buFont typeface="Wingdings" pitchFamily="2" charset="2"/>
              <a:buChar char="à"/>
              <a:defRPr/>
            </a:pPr>
            <a:r>
              <a:rPr lang="en-US" altLang="en-US" dirty="0">
                <a:latin typeface="Tempus Sans ITC" panose="04020404030D07020202" pitchFamily="82" charset="0"/>
                <a:sym typeface="Wingdings" pitchFamily="2" charset="2"/>
              </a:rPr>
              <a:t> Egyptians.</a:t>
            </a:r>
          </a:p>
          <a:p>
            <a:pPr>
              <a:buFont typeface="Wingdings" pitchFamily="2" charset="2"/>
              <a:buChar char="à"/>
              <a:defRPr/>
            </a:pPr>
            <a:r>
              <a:rPr lang="en-US" altLang="en-US" dirty="0">
                <a:latin typeface="Tempus Sans ITC" panose="04020404030D07020202" pitchFamily="82" charset="0"/>
                <a:sym typeface="Wingdings" pitchFamily="2" charset="2"/>
              </a:rPr>
              <a:t> Romans.</a:t>
            </a:r>
          </a:p>
          <a:p>
            <a:pPr>
              <a:buNone/>
              <a:defRPr/>
            </a:pPr>
            <a:endParaRPr lang="en-US" altLang="en-US" dirty="0">
              <a:latin typeface="Tempus Sans ITC" panose="04020404030D07020202" pitchFamily="82" charset="0"/>
              <a:sym typeface="Wingdings" pitchFamily="2" charset="2"/>
            </a:endParaRPr>
          </a:p>
          <a:p>
            <a:pPr>
              <a:buNone/>
              <a:defRPr/>
            </a:pPr>
            <a:r>
              <a:rPr lang="en-US" altLang="en-US" b="1" u="sng" dirty="0">
                <a:latin typeface="Tempus Sans ITC" panose="04020404030D07020202" pitchFamily="82" charset="0"/>
                <a:sym typeface="Wingdings" pitchFamily="2" charset="2"/>
              </a:rPr>
              <a:t>BUT</a:t>
            </a:r>
            <a:r>
              <a:rPr lang="en-US" altLang="en-US" dirty="0">
                <a:latin typeface="Tempus Sans ITC" panose="04020404030D07020202" pitchFamily="82" charset="0"/>
                <a:sym typeface="Wingdings" pitchFamily="2" charset="2"/>
              </a:rPr>
              <a:t> – by 1500 slavery turned into highly profitable </a:t>
            </a:r>
            <a:r>
              <a:rPr lang="en-US" altLang="en-US" b="1" u="sng" dirty="0">
                <a:latin typeface="Tempus Sans ITC" panose="04020404030D07020202" pitchFamily="82" charset="0"/>
                <a:sym typeface="Wingdings" pitchFamily="2" charset="2"/>
              </a:rPr>
              <a:t>international</a:t>
            </a:r>
            <a:r>
              <a:rPr lang="en-US" altLang="en-US" dirty="0">
                <a:latin typeface="Tempus Sans ITC" panose="04020404030D07020202" pitchFamily="82" charset="0"/>
                <a:sym typeface="Wingdings" pitchFamily="2" charset="2"/>
              </a:rPr>
              <a:t> business</a:t>
            </a:r>
            <a:r>
              <a:rPr lang="en-US" altLang="en-US" dirty="0">
                <a:sym typeface="Wingdings" pitchFamily="2" charset="2"/>
              </a:rPr>
              <a:t>.</a:t>
            </a:r>
            <a:endParaRPr lang="en-US" altLang="en-US" b="1" u="sng" dirty="0"/>
          </a:p>
        </p:txBody>
      </p:sp>
      <p:pic>
        <p:nvPicPr>
          <p:cNvPr id="6148" name="Picture 3">
            <a:extLst>
              <a:ext uri="{FF2B5EF4-FFF2-40B4-BE49-F238E27FC236}">
                <a16:creationId xmlns:a16="http://schemas.microsoft.com/office/drawing/2014/main" id="{7E39524E-BA71-46EF-88E7-A216AFF11147}"/>
              </a:ext>
            </a:extLst>
          </p:cNvPr>
          <p:cNvPicPr>
            <a:picLocks noChangeAspect="1"/>
          </p:cNvPicPr>
          <p:nvPr/>
        </p:nvPicPr>
        <p:blipFill rotWithShape="1">
          <a:blip r:embed="rId2">
            <a:extLst>
              <a:ext uri="{28A0092B-C50C-407E-A947-70E740481C1C}">
                <a14:useLocalDpi xmlns:a14="http://schemas.microsoft.com/office/drawing/2010/main" val="0"/>
              </a:ext>
            </a:extLst>
          </a:blip>
          <a:srcRect l="7157" r="4351" b="-1"/>
          <a:stretch/>
        </p:blipFill>
        <p:spPr bwMode="auto">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a:extLst>
              <a:ext uri="{FF2B5EF4-FFF2-40B4-BE49-F238E27FC236}">
                <a16:creationId xmlns:a16="http://schemas.microsoft.com/office/drawing/2014/main" id="{484F9E67-F8DC-4378-89E4-E56D04040C16}"/>
              </a:ext>
            </a:extLst>
          </p:cNvPr>
          <p:cNvPicPr>
            <a:picLocks noChangeAspect="1"/>
          </p:cNvPicPr>
          <p:nvPr/>
        </p:nvPicPr>
        <p:blipFill rotWithShape="1">
          <a:blip r:embed="rId3">
            <a:extLst>
              <a:ext uri="{28A0092B-C50C-407E-A947-70E740481C1C}">
                <a14:useLocalDpi xmlns:a14="http://schemas.microsoft.com/office/drawing/2010/main" val="0"/>
              </a:ext>
            </a:extLst>
          </a:blip>
          <a:srcRect l="22903" r="17406"/>
          <a:stretch/>
        </p:blipFill>
        <p:spPr bwMode="auto">
          <a:xfrm>
            <a:off x="6094476" y="242355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a:extLst>
              <a:ext uri="{FF2B5EF4-FFF2-40B4-BE49-F238E27FC236}">
                <a16:creationId xmlns:a16="http://schemas.microsoft.com/office/drawing/2014/main" id="{EEB01F4A-1816-490E-A298-1AE9C463B0CC}"/>
              </a:ext>
            </a:extLst>
          </p:cNvPr>
          <p:cNvPicPr>
            <a:picLocks noChangeAspect="1"/>
          </p:cNvPicPr>
          <p:nvPr/>
        </p:nvPicPr>
        <p:blipFill rotWithShape="1">
          <a:blip r:embed="rId4">
            <a:extLst>
              <a:ext uri="{28A0092B-C50C-407E-A947-70E740481C1C}">
                <a14:useLocalDpi xmlns:a14="http://schemas.microsoft.com/office/drawing/2010/main" val="0"/>
              </a:ext>
            </a:extLst>
          </a:blip>
          <a:srcRect r="2996" b="-2"/>
          <a:stretch/>
        </p:blipFill>
        <p:spPr bwMode="auto">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5FCA1-AF0B-4DBF-B065-3977AC7A5FFD}"/>
              </a:ext>
            </a:extLst>
          </p:cNvPr>
          <p:cNvSpPr>
            <a:spLocks noGrp="1"/>
          </p:cNvSpPr>
          <p:nvPr>
            <p:ph type="title"/>
          </p:nvPr>
        </p:nvSpPr>
        <p:spPr/>
        <p:txBody>
          <a:bodyPr/>
          <a:lstStyle/>
          <a:p>
            <a:endParaRPr lang="en-GB"/>
          </a:p>
        </p:txBody>
      </p:sp>
      <p:sp>
        <p:nvSpPr>
          <p:cNvPr id="5" name="TextBox 4">
            <a:extLst>
              <a:ext uri="{FF2B5EF4-FFF2-40B4-BE49-F238E27FC236}">
                <a16:creationId xmlns:a16="http://schemas.microsoft.com/office/drawing/2014/main" id="{15F19477-8F4C-4508-A70C-931FD14C5FC6}"/>
              </a:ext>
            </a:extLst>
          </p:cNvPr>
          <p:cNvSpPr txBox="1"/>
          <p:nvPr/>
        </p:nvSpPr>
        <p:spPr>
          <a:xfrm>
            <a:off x="3048000" y="3248344"/>
            <a:ext cx="6096000" cy="369332"/>
          </a:xfrm>
          <a:prstGeom prst="rect">
            <a:avLst/>
          </a:prstGeom>
          <a:noFill/>
        </p:spPr>
        <p:txBody>
          <a:bodyPr wrap="square">
            <a:spAutoFit/>
          </a:bodyPr>
          <a:lstStyle/>
          <a:p>
            <a:r>
              <a:rPr lang="en-GB" dirty="0"/>
              <a:t> </a:t>
            </a:r>
          </a:p>
        </p:txBody>
      </p:sp>
      <p:pic>
        <p:nvPicPr>
          <p:cNvPr id="3074" name="Picture 2">
            <a:extLst>
              <a:ext uri="{FF2B5EF4-FFF2-40B4-BE49-F238E27FC236}">
                <a16:creationId xmlns:a16="http://schemas.microsoft.com/office/drawing/2014/main" id="{9839B00A-93E3-423F-8B4C-5C943144B1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81124" y="1199691"/>
            <a:ext cx="5429752" cy="508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516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A49927-4E4B-40F5-AB41-57DD397006EA}"/>
              </a:ext>
            </a:extLst>
          </p:cNvPr>
          <p:cNvPicPr>
            <a:picLocks noChangeAspect="1"/>
          </p:cNvPicPr>
          <p:nvPr/>
        </p:nvPicPr>
        <p:blipFill rotWithShape="1">
          <a:blip r:embed="rId2"/>
          <a:srcRect l="4334" t="24652" r="33000"/>
          <a:stretch/>
        </p:blipFill>
        <p:spPr>
          <a:xfrm>
            <a:off x="1341120" y="194123"/>
            <a:ext cx="9509760" cy="6431654"/>
          </a:xfrm>
          <a:prstGeom prst="rect">
            <a:avLst/>
          </a:prstGeom>
        </p:spPr>
      </p:pic>
    </p:spTree>
    <p:extLst>
      <p:ext uri="{BB962C8B-B14F-4D97-AF65-F5344CB8AC3E}">
        <p14:creationId xmlns:p14="http://schemas.microsoft.com/office/powerpoint/2010/main" val="3044437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708</Words>
  <Application>Microsoft Office PowerPoint</Application>
  <PresentationFormat>Widescreen</PresentationFormat>
  <Paragraphs>62</Paragraphs>
  <Slides>28</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Nunito Sans</vt:lpstr>
      <vt:lpstr>Tempus Sans ITC</vt:lpstr>
      <vt:lpstr>Wingdings</vt:lpstr>
      <vt:lpstr>Office Theme</vt:lpstr>
      <vt:lpstr>PowerPoint Presentation</vt:lpstr>
      <vt:lpstr>PowerPoint Presentation</vt:lpstr>
      <vt:lpstr>‘There is no more slavery in the world’</vt:lpstr>
      <vt:lpstr>What is slavery?</vt:lpstr>
      <vt:lpstr>PowerPoint Presentation</vt:lpstr>
      <vt:lpstr>PowerPoint Presentation</vt:lpstr>
      <vt:lpstr>Origins</vt:lpstr>
      <vt:lpstr>PowerPoint Presentation</vt:lpstr>
      <vt:lpstr>PowerPoint Presentation</vt:lpstr>
      <vt:lpstr>PowerPoint Presentation</vt:lpstr>
      <vt:lpstr>William Wilberforce</vt:lpstr>
      <vt:lpstr>No, it was still legal to own slaves.</vt:lpstr>
      <vt:lpstr>No this didn’t apply to most of the world.  However other countries would soon follow in in Britain's footsteps.  </vt:lpstr>
      <vt:lpstr>PowerPoint Presentation</vt:lpstr>
      <vt:lpstr>The Universal Declaration of Human Rights</vt:lpstr>
      <vt:lpstr>Did this mark the end of slavery?</vt:lpstr>
      <vt:lpstr>There are more than 40-45 million slaves in the world today   THAT’S MORE THAN 5x THE   POPULATION OF  LONDON...  ….OR MORE THAN THE POPULATION OF  ROMANIA  AND CHILE COMBINED.</vt:lpstr>
      <vt:lpstr>PowerPoint Presentation</vt:lpstr>
      <vt:lpstr>Modern slavery is all around us, but often just out of sight. People can become entrapped making our clothes, serving our food, picking our crops, working in factories, or working in houses as cooks, cleaners or nannies.</vt:lpstr>
      <vt:lpstr>Human trafficking.   The use of violence, threats or coercion to transport, recruit or harbour people.  This can be done in order to exploit them for purposes such as forced labour, criminality, marriage or for sexual exploitation. </vt:lpstr>
      <vt:lpstr>Forced labour.   Any work or services people are forced to do against their will under threat of punishment. </vt:lpstr>
      <vt:lpstr>Debt bondage/bonded labour.   The world’s most widespread form of slavery.   People trapped in poverty borrow money and are forced to work to pay off the debt, losing control over both their employment conditions and the debt. </vt:lpstr>
      <vt:lpstr>Descent–based slavery.   Most traditional form, where people are treated as property, and their “slave” status was passed down the maternal line. </vt:lpstr>
      <vt:lpstr>Slavery of children.   When a child is exploited for someone else’s gain. This can include child trafficking, child soldiers, child marriage and child domestic slavery. </vt:lpstr>
      <vt:lpstr>PowerPoint Presentation</vt:lpstr>
      <vt:lpstr>PowerPoint Presentation</vt:lpstr>
      <vt:lpstr>Anti-Slavery Day, 18th October, provides an opportunity to raise awareness of human trafficking and modern slavery, and encourage government, local authorities, companies, charities and individuals to do what they can to address the problem.</vt:lpstr>
      <vt:lpstr>‘There is no more slavery in the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Johnson</dc:creator>
  <cp:lastModifiedBy>Josh Johnson</cp:lastModifiedBy>
  <cp:revision>1</cp:revision>
  <dcterms:created xsi:type="dcterms:W3CDTF">2021-10-17T12:30:33Z</dcterms:created>
  <dcterms:modified xsi:type="dcterms:W3CDTF">2021-10-17T16:05:44Z</dcterms:modified>
</cp:coreProperties>
</file>