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BE38-F8B6-43B2-AAAF-28E2040EA1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2A72CE-C988-4062-B566-C484FCF3E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CE1837E-A3F7-41BC-B45B-863A7005A577}"/>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5" name="Footer Placeholder 4">
            <a:extLst>
              <a:ext uri="{FF2B5EF4-FFF2-40B4-BE49-F238E27FC236}">
                <a16:creationId xmlns:a16="http://schemas.microsoft.com/office/drawing/2014/main" id="{C8BC9A56-C63A-42AB-BEAA-ADD23999D6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AA9DAC-E26E-4142-A0BD-63CF034E22BF}"/>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3162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74B0E-55A3-4D88-99CB-CCEA0EEDC2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2DB137-324A-457D-B802-A41BBD463D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F61353-EFCB-4316-9E55-F877D30F8A60}"/>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5" name="Footer Placeholder 4">
            <a:extLst>
              <a:ext uri="{FF2B5EF4-FFF2-40B4-BE49-F238E27FC236}">
                <a16:creationId xmlns:a16="http://schemas.microsoft.com/office/drawing/2014/main" id="{71E38E71-768A-487B-B896-23DCEA9EA4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5A086D-22BC-4983-B3DE-D4D5F5B1E8A0}"/>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178859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E1334F-6B5C-4C0F-958E-4163E0CAF4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CF0DD0-3C9F-44D7-8A06-5076A6EEB7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091802-013D-4859-BFCF-97C32BA1AB58}"/>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5" name="Footer Placeholder 4">
            <a:extLst>
              <a:ext uri="{FF2B5EF4-FFF2-40B4-BE49-F238E27FC236}">
                <a16:creationId xmlns:a16="http://schemas.microsoft.com/office/drawing/2014/main" id="{4C0AC6DA-34A7-44DB-B338-9D39E98D20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F35054-0690-48A4-AF40-4E167DDC7255}"/>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53919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3BE6-8977-433E-B6CD-DDEE860A95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DB37A3-A9F0-4B6B-9363-66F4594353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A9B057-A264-46EF-B64B-F669DD8F9978}"/>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5" name="Footer Placeholder 4">
            <a:extLst>
              <a:ext uri="{FF2B5EF4-FFF2-40B4-BE49-F238E27FC236}">
                <a16:creationId xmlns:a16="http://schemas.microsoft.com/office/drawing/2014/main" id="{ED1D69E8-D8D6-4BCD-A22F-20C5D93AE6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F5B0AD-6833-4F97-A0F8-C8085C802449}"/>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88411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276CD-2D15-463D-82EB-AF6C3A3270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62A7424-A342-4F7F-B718-03734F1E6A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F1048-DFFD-4EED-906F-B533266D695E}"/>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5" name="Footer Placeholder 4">
            <a:extLst>
              <a:ext uri="{FF2B5EF4-FFF2-40B4-BE49-F238E27FC236}">
                <a16:creationId xmlns:a16="http://schemas.microsoft.com/office/drawing/2014/main" id="{9D9F24DB-61FE-4A01-9EAF-E11ED43081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83FF2-9D34-4F03-9A51-7F355245F61D}"/>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315616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D6A-E996-4D9C-A6BF-E72F996DC9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501CBD-1E40-41EC-A2F0-813B73F40C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C85B60-3549-4EE0-AD33-26F7924444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600AB5-1734-41BC-A2A6-2DAD290B17B3}"/>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6" name="Footer Placeholder 5">
            <a:extLst>
              <a:ext uri="{FF2B5EF4-FFF2-40B4-BE49-F238E27FC236}">
                <a16:creationId xmlns:a16="http://schemas.microsoft.com/office/drawing/2014/main" id="{511395F2-A381-400D-911E-9247E8EEE3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3FA8CD-318D-4DC4-BAE1-E390CA1A3AC5}"/>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1345196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A28D-C9E4-401A-A6C7-44DBF7CD07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19AFD2-4DEA-4C1A-8791-CB1D22A33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2FD27-7D78-496F-BF91-85B1E0A6F1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25CB24-BB0E-41F1-AEB4-9A00646238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9F70E2-CFA8-4C12-A59A-D9771DE77B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4EDBA8-AD6A-41FD-B497-0994D3A3BF26}"/>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8" name="Footer Placeholder 7">
            <a:extLst>
              <a:ext uri="{FF2B5EF4-FFF2-40B4-BE49-F238E27FC236}">
                <a16:creationId xmlns:a16="http://schemas.microsoft.com/office/drawing/2014/main" id="{B028BE97-A797-4000-A275-14F8FE5441F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B73EF5-F574-44AC-81CA-3661BB1914D3}"/>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93360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201E-392A-4802-A786-AFA9603384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1D1349-E6F6-43DC-8C7D-19E37C6C8D79}"/>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4" name="Footer Placeholder 3">
            <a:extLst>
              <a:ext uri="{FF2B5EF4-FFF2-40B4-BE49-F238E27FC236}">
                <a16:creationId xmlns:a16="http://schemas.microsoft.com/office/drawing/2014/main" id="{8BC06D01-C9D4-4A73-838D-18502E5D38C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FD6920-6B65-4037-BDDD-951C274F2E46}"/>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3624221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E7A99-B921-448F-BBF5-922540BB9FBB}"/>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3" name="Footer Placeholder 2">
            <a:extLst>
              <a:ext uri="{FF2B5EF4-FFF2-40B4-BE49-F238E27FC236}">
                <a16:creationId xmlns:a16="http://schemas.microsoft.com/office/drawing/2014/main" id="{8A6CE48D-4D50-4AA5-B53C-9BFD21D38C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45D0AB-B773-4451-BDAE-6A76571A9E9C}"/>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2390131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D37D-460C-4B71-8B66-8171E88D5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90F8BA-E26F-4AFA-94FF-8DFFDACF2D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66B7CB-0CE3-48FE-9579-10A88E204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265885-7038-41E5-8704-7042DC612565}"/>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6" name="Footer Placeholder 5">
            <a:extLst>
              <a:ext uri="{FF2B5EF4-FFF2-40B4-BE49-F238E27FC236}">
                <a16:creationId xmlns:a16="http://schemas.microsoft.com/office/drawing/2014/main" id="{B838608B-B7FB-4867-9314-CC2B75E0EF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D29B30-A58F-4F81-9275-B2A216DDFCD3}"/>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4080282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F56C-DC4C-43AE-8550-AC40875047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894EC4-A337-469F-AA09-3879B7A47B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A07A31-95C7-4F94-AF14-A3529CFA81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B1934C-BD42-4250-910D-A80214A462F2}"/>
              </a:ext>
            </a:extLst>
          </p:cNvPr>
          <p:cNvSpPr>
            <a:spLocks noGrp="1"/>
          </p:cNvSpPr>
          <p:nvPr>
            <p:ph type="dt" sz="half" idx="10"/>
          </p:nvPr>
        </p:nvSpPr>
        <p:spPr/>
        <p:txBody>
          <a:bodyPr/>
          <a:lstStyle/>
          <a:p>
            <a:fld id="{A03CB13B-4EF6-417F-8A5A-F92DA76C6A7F}" type="datetimeFigureOut">
              <a:rPr lang="en-GB" smtClean="0"/>
              <a:t>07/12/2021</a:t>
            </a:fld>
            <a:endParaRPr lang="en-GB"/>
          </a:p>
        </p:txBody>
      </p:sp>
      <p:sp>
        <p:nvSpPr>
          <p:cNvPr id="6" name="Footer Placeholder 5">
            <a:extLst>
              <a:ext uri="{FF2B5EF4-FFF2-40B4-BE49-F238E27FC236}">
                <a16:creationId xmlns:a16="http://schemas.microsoft.com/office/drawing/2014/main" id="{7363D85F-939C-4389-883B-A3C3AC7826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AB129A-7824-421C-A7C4-EA9B63B8B7CA}"/>
              </a:ext>
            </a:extLst>
          </p:cNvPr>
          <p:cNvSpPr>
            <a:spLocks noGrp="1"/>
          </p:cNvSpPr>
          <p:nvPr>
            <p:ph type="sldNum" sz="quarter" idx="12"/>
          </p:nvPr>
        </p:nvSpPr>
        <p:spPr/>
        <p:txBody>
          <a:bodyPr/>
          <a:lstStyle/>
          <a:p>
            <a:fld id="{1BA28E23-F793-48B1-9774-F267CFF780FF}" type="slidenum">
              <a:rPr lang="en-GB" smtClean="0"/>
              <a:t>‹#›</a:t>
            </a:fld>
            <a:endParaRPr lang="en-GB"/>
          </a:p>
        </p:txBody>
      </p:sp>
    </p:spTree>
    <p:extLst>
      <p:ext uri="{BB962C8B-B14F-4D97-AF65-F5344CB8AC3E}">
        <p14:creationId xmlns:p14="http://schemas.microsoft.com/office/powerpoint/2010/main" val="63138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09D1EE-B7EA-43D4-829B-15A0FED58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F9D088-ABC0-4B18-9F5D-30186D2C8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94BD6D-6DD2-4BB2-8235-FB9A82826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CB13B-4EF6-417F-8A5A-F92DA76C6A7F}" type="datetimeFigureOut">
              <a:rPr lang="en-GB" smtClean="0"/>
              <a:t>07/12/2021</a:t>
            </a:fld>
            <a:endParaRPr lang="en-GB"/>
          </a:p>
        </p:txBody>
      </p:sp>
      <p:sp>
        <p:nvSpPr>
          <p:cNvPr id="5" name="Footer Placeholder 4">
            <a:extLst>
              <a:ext uri="{FF2B5EF4-FFF2-40B4-BE49-F238E27FC236}">
                <a16:creationId xmlns:a16="http://schemas.microsoft.com/office/drawing/2014/main" id="{E9C5F146-1313-4CF6-8408-213BFCB4C8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C108E6-4740-4D52-B6F5-4B68C74C9C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A28E23-F793-48B1-9774-F267CFF780FF}" type="slidenum">
              <a:rPr lang="en-GB" smtClean="0"/>
              <a:t>‹#›</a:t>
            </a:fld>
            <a:endParaRPr lang="en-GB"/>
          </a:p>
        </p:txBody>
      </p:sp>
    </p:spTree>
    <p:extLst>
      <p:ext uri="{BB962C8B-B14F-4D97-AF65-F5344CB8AC3E}">
        <p14:creationId xmlns:p14="http://schemas.microsoft.com/office/powerpoint/2010/main" val="328550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qmd-ej9Hx20&amp;t=74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youtube.com/watch?v=Ur_DIHs92N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2F609D-A978-4058-A8AB-803DFDE329B6}"/>
              </a:ext>
            </a:extLst>
          </p:cNvPr>
          <p:cNvPicPr>
            <a:picLocks noChangeAspect="1"/>
          </p:cNvPicPr>
          <p:nvPr/>
        </p:nvPicPr>
        <p:blipFill>
          <a:blip r:embed="rId2"/>
          <a:stretch>
            <a:fillRect/>
          </a:stretch>
        </p:blipFill>
        <p:spPr>
          <a:xfrm>
            <a:off x="837639" y="698102"/>
            <a:ext cx="4252521" cy="5265817"/>
          </a:xfrm>
          <a:prstGeom prst="rect">
            <a:avLst/>
          </a:prstGeom>
          <a:ln>
            <a:solidFill>
              <a:schemeClr val="accent1"/>
            </a:solidFill>
          </a:ln>
        </p:spPr>
      </p:pic>
      <p:sp>
        <p:nvSpPr>
          <p:cNvPr id="3" name="TextBox 2">
            <a:extLst>
              <a:ext uri="{FF2B5EF4-FFF2-40B4-BE49-F238E27FC236}">
                <a16:creationId xmlns:a16="http://schemas.microsoft.com/office/drawing/2014/main" id="{B1277D6D-495C-41F1-B626-D75DE08FABDA}"/>
              </a:ext>
            </a:extLst>
          </p:cNvPr>
          <p:cNvSpPr txBox="1"/>
          <p:nvPr/>
        </p:nvSpPr>
        <p:spPr>
          <a:xfrm>
            <a:off x="5476240" y="698102"/>
            <a:ext cx="4338320" cy="830997"/>
          </a:xfrm>
          <a:prstGeom prst="rect">
            <a:avLst/>
          </a:prstGeom>
          <a:solidFill>
            <a:schemeClr val="bg2"/>
          </a:solidFill>
          <a:ln>
            <a:solidFill>
              <a:schemeClr val="accent1"/>
            </a:solidFill>
          </a:ln>
        </p:spPr>
        <p:txBody>
          <a:bodyPr wrap="square" rtlCol="0">
            <a:spAutoFit/>
          </a:bodyPr>
          <a:lstStyle/>
          <a:p>
            <a:pPr algn="ctr"/>
            <a:r>
              <a:rPr lang="en-US" sz="2400" b="1" dirty="0"/>
              <a:t>Do you know who this is?</a:t>
            </a:r>
          </a:p>
          <a:p>
            <a:pPr algn="ctr"/>
            <a:endParaRPr lang="en-US" sz="2400" b="1" dirty="0"/>
          </a:p>
        </p:txBody>
      </p:sp>
      <p:sp>
        <p:nvSpPr>
          <p:cNvPr id="4" name="TextBox 3">
            <a:extLst>
              <a:ext uri="{FF2B5EF4-FFF2-40B4-BE49-F238E27FC236}">
                <a16:creationId xmlns:a16="http://schemas.microsoft.com/office/drawing/2014/main" id="{491D939E-01F8-4887-9BB5-06F50FB9041A}"/>
              </a:ext>
            </a:extLst>
          </p:cNvPr>
          <p:cNvSpPr txBox="1"/>
          <p:nvPr/>
        </p:nvSpPr>
        <p:spPr>
          <a:xfrm>
            <a:off x="6096000" y="2905760"/>
            <a:ext cx="5258361" cy="2308324"/>
          </a:xfrm>
          <a:prstGeom prst="rect">
            <a:avLst/>
          </a:prstGeom>
          <a:solidFill>
            <a:schemeClr val="bg2"/>
          </a:solidFill>
          <a:ln>
            <a:solidFill>
              <a:schemeClr val="accent1"/>
            </a:solidFill>
          </a:ln>
        </p:spPr>
        <p:txBody>
          <a:bodyPr wrap="square" rtlCol="0">
            <a:spAutoFit/>
          </a:bodyPr>
          <a:lstStyle/>
          <a:p>
            <a:pPr algn="ctr"/>
            <a:r>
              <a:rPr lang="en-US" dirty="0"/>
              <a:t>Jane Austen </a:t>
            </a:r>
          </a:p>
          <a:p>
            <a:pPr algn="ctr"/>
            <a:endParaRPr lang="en-US" dirty="0"/>
          </a:p>
          <a:p>
            <a:pPr algn="ctr"/>
            <a:r>
              <a:rPr lang="en-US" dirty="0"/>
              <a:t>One of the most famous English writers of all time…and even if you think you haven’t read anything by her or heard of any of her works, the chances are you have come across her in some way, you might just not </a:t>
            </a:r>
            <a:r>
              <a:rPr lang="en-US" dirty="0" err="1"/>
              <a:t>realise</a:t>
            </a:r>
            <a:r>
              <a:rPr lang="en-US" dirty="0"/>
              <a:t> it!</a:t>
            </a:r>
          </a:p>
          <a:p>
            <a:pPr algn="ctr"/>
            <a:endParaRPr lang="en-GB" dirty="0"/>
          </a:p>
        </p:txBody>
      </p:sp>
    </p:spTree>
    <p:extLst>
      <p:ext uri="{BB962C8B-B14F-4D97-AF65-F5344CB8AC3E}">
        <p14:creationId xmlns:p14="http://schemas.microsoft.com/office/powerpoint/2010/main" val="217572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A121-0195-407B-BA4B-6E215620DA19}"/>
              </a:ext>
            </a:extLst>
          </p:cNvPr>
          <p:cNvSpPr>
            <a:spLocks noGrp="1"/>
          </p:cNvSpPr>
          <p:nvPr>
            <p:ph type="title"/>
          </p:nvPr>
        </p:nvSpPr>
        <p:spPr>
          <a:xfrm>
            <a:off x="980440" y="2580005"/>
            <a:ext cx="10515600" cy="1325563"/>
          </a:xfrm>
        </p:spPr>
        <p:txBody>
          <a:bodyPr/>
          <a:lstStyle/>
          <a:p>
            <a:r>
              <a:rPr lang="en-GB" dirty="0">
                <a:hlinkClick r:id="rId2"/>
              </a:rPr>
              <a:t>https://www.youtube.com/watch?v=qmd-ej9Hx20&amp;t=74s</a:t>
            </a:r>
            <a:r>
              <a:rPr lang="en-GB" dirty="0"/>
              <a:t> </a:t>
            </a:r>
          </a:p>
        </p:txBody>
      </p:sp>
    </p:spTree>
    <p:extLst>
      <p:ext uri="{BB962C8B-B14F-4D97-AF65-F5344CB8AC3E}">
        <p14:creationId xmlns:p14="http://schemas.microsoft.com/office/powerpoint/2010/main" val="354629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B5542-AE44-4146-AA27-D7B3C5DBDFE7}"/>
              </a:ext>
            </a:extLst>
          </p:cNvPr>
          <p:cNvSpPr>
            <a:spLocks noGrp="1"/>
          </p:cNvSpPr>
          <p:nvPr>
            <p:ph type="title"/>
          </p:nvPr>
        </p:nvSpPr>
        <p:spPr/>
        <p:txBody>
          <a:bodyPr/>
          <a:lstStyle/>
          <a:p>
            <a:r>
              <a:rPr lang="en-US" b="1" dirty="0"/>
              <a:t>My </a:t>
            </a:r>
            <a:r>
              <a:rPr lang="en-US" b="1" dirty="0" err="1"/>
              <a:t>favourite</a:t>
            </a:r>
            <a:r>
              <a:rPr lang="en-US" b="1" dirty="0"/>
              <a:t> of hers…Pride and Prejudice</a:t>
            </a:r>
            <a:endParaRPr lang="en-GB" b="1" dirty="0"/>
          </a:p>
        </p:txBody>
      </p:sp>
      <p:pic>
        <p:nvPicPr>
          <p:cNvPr id="4" name="Picture 3">
            <a:extLst>
              <a:ext uri="{FF2B5EF4-FFF2-40B4-BE49-F238E27FC236}">
                <a16:creationId xmlns:a16="http://schemas.microsoft.com/office/drawing/2014/main" id="{F51E9D59-A1DD-4BE3-ABD6-BF09C2B0CBB7}"/>
              </a:ext>
            </a:extLst>
          </p:cNvPr>
          <p:cNvPicPr>
            <a:picLocks noChangeAspect="1"/>
          </p:cNvPicPr>
          <p:nvPr/>
        </p:nvPicPr>
        <p:blipFill>
          <a:blip r:embed="rId2"/>
          <a:stretch>
            <a:fillRect/>
          </a:stretch>
        </p:blipFill>
        <p:spPr>
          <a:xfrm>
            <a:off x="664029" y="1690688"/>
            <a:ext cx="4857750" cy="3619500"/>
          </a:xfrm>
          <a:prstGeom prst="rect">
            <a:avLst/>
          </a:prstGeom>
        </p:spPr>
      </p:pic>
      <p:pic>
        <p:nvPicPr>
          <p:cNvPr id="5" name="Picture 4">
            <a:extLst>
              <a:ext uri="{FF2B5EF4-FFF2-40B4-BE49-F238E27FC236}">
                <a16:creationId xmlns:a16="http://schemas.microsoft.com/office/drawing/2014/main" id="{39872721-7FD4-434F-88ED-534C1C3CB312}"/>
              </a:ext>
            </a:extLst>
          </p:cNvPr>
          <p:cNvPicPr>
            <a:picLocks noChangeAspect="1"/>
          </p:cNvPicPr>
          <p:nvPr/>
        </p:nvPicPr>
        <p:blipFill>
          <a:blip r:embed="rId3"/>
          <a:stretch>
            <a:fillRect/>
          </a:stretch>
        </p:blipFill>
        <p:spPr>
          <a:xfrm>
            <a:off x="5695950" y="1893570"/>
            <a:ext cx="5483679" cy="3070860"/>
          </a:xfrm>
          <a:prstGeom prst="rect">
            <a:avLst/>
          </a:prstGeom>
        </p:spPr>
      </p:pic>
      <p:sp>
        <p:nvSpPr>
          <p:cNvPr id="6" name="TextBox 5">
            <a:extLst>
              <a:ext uri="{FF2B5EF4-FFF2-40B4-BE49-F238E27FC236}">
                <a16:creationId xmlns:a16="http://schemas.microsoft.com/office/drawing/2014/main" id="{76B60C74-6AC9-47E9-910A-F317C93C4305}"/>
              </a:ext>
            </a:extLst>
          </p:cNvPr>
          <p:cNvSpPr txBox="1"/>
          <p:nvPr/>
        </p:nvSpPr>
        <p:spPr>
          <a:xfrm>
            <a:off x="4616042" y="5746351"/>
            <a:ext cx="6094602" cy="369332"/>
          </a:xfrm>
          <a:prstGeom prst="rect">
            <a:avLst/>
          </a:prstGeom>
          <a:noFill/>
        </p:spPr>
        <p:txBody>
          <a:bodyPr wrap="square">
            <a:spAutoFit/>
          </a:bodyPr>
          <a:lstStyle/>
          <a:p>
            <a:r>
              <a:rPr lang="en-GB" dirty="0">
                <a:hlinkClick r:id="rId4"/>
              </a:rPr>
              <a:t>https://www.youtube.com/watch?v=Ur_DIHs92NM</a:t>
            </a:r>
            <a:r>
              <a:rPr lang="en-GB" dirty="0"/>
              <a:t> </a:t>
            </a:r>
          </a:p>
        </p:txBody>
      </p:sp>
    </p:spTree>
    <p:extLst>
      <p:ext uri="{BB962C8B-B14F-4D97-AF65-F5344CB8AC3E}">
        <p14:creationId xmlns:p14="http://schemas.microsoft.com/office/powerpoint/2010/main" val="3084367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A3438-6F3C-4F36-B9E0-9106EDEA512D}"/>
              </a:ext>
            </a:extLst>
          </p:cNvPr>
          <p:cNvSpPr>
            <a:spLocks noGrp="1"/>
          </p:cNvSpPr>
          <p:nvPr>
            <p:ph type="title"/>
          </p:nvPr>
        </p:nvSpPr>
        <p:spPr/>
        <p:txBody>
          <a:bodyPr/>
          <a:lstStyle/>
          <a:p>
            <a:r>
              <a:rPr lang="en-US" b="1" dirty="0"/>
              <a:t>Now…can you remember?</a:t>
            </a:r>
            <a:endParaRPr lang="en-GB" b="1" dirty="0"/>
          </a:p>
        </p:txBody>
      </p:sp>
      <p:sp>
        <p:nvSpPr>
          <p:cNvPr id="3" name="Content Placeholder 2">
            <a:extLst>
              <a:ext uri="{FF2B5EF4-FFF2-40B4-BE49-F238E27FC236}">
                <a16:creationId xmlns:a16="http://schemas.microsoft.com/office/drawing/2014/main" id="{2230F1EA-1975-4011-B472-767369D012B6}"/>
              </a:ext>
            </a:extLst>
          </p:cNvPr>
          <p:cNvSpPr>
            <a:spLocks noGrp="1"/>
          </p:cNvSpPr>
          <p:nvPr>
            <p:ph idx="1"/>
          </p:nvPr>
        </p:nvSpPr>
        <p:spPr>
          <a:solidFill>
            <a:schemeClr val="bg2"/>
          </a:solidFill>
        </p:spPr>
        <p:txBody>
          <a:bodyPr/>
          <a:lstStyle/>
          <a:p>
            <a:pPr marL="514350" indent="-514350">
              <a:buAutoNum type="arabicParenR"/>
            </a:pPr>
            <a:r>
              <a:rPr lang="en-US" dirty="0"/>
              <a:t>What was Jane Austen’s first novel called?</a:t>
            </a:r>
          </a:p>
          <a:p>
            <a:pPr marL="514350" indent="-514350">
              <a:buAutoNum type="arabicParenR"/>
            </a:pPr>
            <a:r>
              <a:rPr lang="en-US" dirty="0"/>
              <a:t>How old was she when she first started writing?</a:t>
            </a:r>
          </a:p>
          <a:p>
            <a:pPr marL="514350" indent="-514350">
              <a:buAutoNum type="arabicParenR"/>
            </a:pPr>
            <a:r>
              <a:rPr lang="en-US" dirty="0"/>
              <a:t>How many complete novels did she write?</a:t>
            </a:r>
          </a:p>
          <a:p>
            <a:pPr marL="514350" indent="-514350">
              <a:buAutoNum type="arabicParenR"/>
            </a:pPr>
            <a:r>
              <a:rPr lang="en-US" dirty="0"/>
              <a:t>Can you name any of them?</a:t>
            </a:r>
          </a:p>
          <a:p>
            <a:pPr marL="514350" indent="-514350">
              <a:buAutoNum type="arabicParenR"/>
            </a:pPr>
            <a:r>
              <a:rPr lang="en-US" dirty="0"/>
              <a:t>How many siblings did she have?</a:t>
            </a:r>
          </a:p>
          <a:p>
            <a:pPr marL="514350" indent="-514350">
              <a:buAutoNum type="arabicParenR"/>
            </a:pPr>
            <a:r>
              <a:rPr lang="en-US" dirty="0"/>
              <a:t>How old was she when she died?</a:t>
            </a:r>
          </a:p>
          <a:p>
            <a:pPr marL="514350" indent="-514350">
              <a:buAutoNum type="arabicParenR"/>
            </a:pPr>
            <a:endParaRPr lang="en-US" dirty="0"/>
          </a:p>
          <a:p>
            <a:pPr marL="514350" indent="-514350">
              <a:buAutoNum type="arabicParenR"/>
            </a:pPr>
            <a:endParaRPr lang="en-US" dirty="0"/>
          </a:p>
          <a:p>
            <a:pPr marL="514350" indent="-514350">
              <a:buAutoNum type="arabicParenR"/>
            </a:pPr>
            <a:endParaRPr lang="en-GB" dirty="0"/>
          </a:p>
        </p:txBody>
      </p:sp>
    </p:spTree>
    <p:extLst>
      <p:ext uri="{BB962C8B-B14F-4D97-AF65-F5344CB8AC3E}">
        <p14:creationId xmlns:p14="http://schemas.microsoft.com/office/powerpoint/2010/main" val="186543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64E3-4585-4FC0-9C75-FF4822D43235}"/>
              </a:ext>
            </a:extLst>
          </p:cNvPr>
          <p:cNvSpPr>
            <a:spLocks noGrp="1"/>
          </p:cNvSpPr>
          <p:nvPr>
            <p:ph type="ctrTitle"/>
          </p:nvPr>
        </p:nvSpPr>
        <p:spPr/>
        <p:txBody>
          <a:bodyPr/>
          <a:lstStyle/>
          <a:p>
            <a:r>
              <a:rPr lang="en-US" b="1" dirty="0"/>
              <a:t>Jane Austen</a:t>
            </a:r>
            <a:endParaRPr lang="en-GB" b="1" dirty="0"/>
          </a:p>
        </p:txBody>
      </p:sp>
      <p:sp>
        <p:nvSpPr>
          <p:cNvPr id="3" name="Subtitle 2">
            <a:extLst>
              <a:ext uri="{FF2B5EF4-FFF2-40B4-BE49-F238E27FC236}">
                <a16:creationId xmlns:a16="http://schemas.microsoft.com/office/drawing/2014/main" id="{F00F12AB-4B06-4356-8C8C-D3D46E0A3A34}"/>
              </a:ext>
            </a:extLst>
          </p:cNvPr>
          <p:cNvSpPr>
            <a:spLocks noGrp="1"/>
          </p:cNvSpPr>
          <p:nvPr>
            <p:ph type="subTitle" idx="1"/>
          </p:nvPr>
        </p:nvSpPr>
        <p:spPr/>
        <p:txBody>
          <a:bodyPr/>
          <a:lstStyle/>
          <a:p>
            <a:r>
              <a:rPr lang="en-US" dirty="0" err="1"/>
              <a:t>Mrs</a:t>
            </a:r>
            <a:r>
              <a:rPr lang="en-US" dirty="0"/>
              <a:t> Curry</a:t>
            </a:r>
            <a:endParaRPr lang="en-GB" dirty="0"/>
          </a:p>
        </p:txBody>
      </p:sp>
    </p:spTree>
    <p:extLst>
      <p:ext uri="{BB962C8B-B14F-4D97-AF65-F5344CB8AC3E}">
        <p14:creationId xmlns:p14="http://schemas.microsoft.com/office/powerpoint/2010/main" val="222329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DD15-1820-4C7E-AE22-E6DDF4F611AB}"/>
              </a:ext>
            </a:extLst>
          </p:cNvPr>
          <p:cNvSpPr>
            <a:spLocks noGrp="1"/>
          </p:cNvSpPr>
          <p:nvPr>
            <p:ph type="title"/>
          </p:nvPr>
        </p:nvSpPr>
        <p:spPr/>
        <p:txBody>
          <a:bodyPr/>
          <a:lstStyle/>
          <a:p>
            <a:r>
              <a:rPr lang="en-US" b="1" dirty="0"/>
              <a:t>In this assembly…</a:t>
            </a:r>
            <a:endParaRPr lang="en-GB" b="1" dirty="0"/>
          </a:p>
        </p:txBody>
      </p:sp>
      <p:sp>
        <p:nvSpPr>
          <p:cNvPr id="3" name="Content Placeholder 2">
            <a:extLst>
              <a:ext uri="{FF2B5EF4-FFF2-40B4-BE49-F238E27FC236}">
                <a16:creationId xmlns:a16="http://schemas.microsoft.com/office/drawing/2014/main" id="{137921D8-5D2C-4001-9DCF-694341C9D34E}"/>
              </a:ext>
            </a:extLst>
          </p:cNvPr>
          <p:cNvSpPr>
            <a:spLocks noGrp="1"/>
          </p:cNvSpPr>
          <p:nvPr>
            <p:ph idx="1"/>
          </p:nvPr>
        </p:nvSpPr>
        <p:spPr>
          <a:solidFill>
            <a:schemeClr val="bg2"/>
          </a:solidFill>
        </p:spPr>
        <p:txBody>
          <a:bodyPr/>
          <a:lstStyle/>
          <a:p>
            <a:pPr>
              <a:buFontTx/>
              <a:buChar char="-"/>
            </a:pPr>
            <a:r>
              <a:rPr lang="en-US" dirty="0"/>
              <a:t>Learn who Jane Austen was </a:t>
            </a:r>
          </a:p>
          <a:p>
            <a:pPr>
              <a:buFontTx/>
              <a:buChar char="-"/>
            </a:pPr>
            <a:r>
              <a:rPr lang="en-US" dirty="0"/>
              <a:t>Learn why she is such an important figure in English Literature</a:t>
            </a:r>
          </a:p>
          <a:p>
            <a:pPr>
              <a:buFontTx/>
              <a:buChar char="-"/>
            </a:pPr>
            <a:endParaRPr lang="en-US" dirty="0"/>
          </a:p>
          <a:p>
            <a:pPr marL="0" indent="0">
              <a:buNone/>
            </a:pPr>
            <a:r>
              <a:rPr lang="en-US" dirty="0"/>
              <a:t>AND there’s a quiz at the end so pay attention! (There are prizes!) </a:t>
            </a:r>
            <a:endParaRPr lang="en-GB" dirty="0"/>
          </a:p>
        </p:txBody>
      </p:sp>
    </p:spTree>
    <p:extLst>
      <p:ext uri="{BB962C8B-B14F-4D97-AF65-F5344CB8AC3E}">
        <p14:creationId xmlns:p14="http://schemas.microsoft.com/office/powerpoint/2010/main" val="303629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E81D-C5C4-4CBE-81B8-AB89C16DB3CC}"/>
              </a:ext>
            </a:extLst>
          </p:cNvPr>
          <p:cNvSpPr>
            <a:spLocks noGrp="1"/>
          </p:cNvSpPr>
          <p:nvPr>
            <p:ph type="title"/>
          </p:nvPr>
        </p:nvSpPr>
        <p:spPr>
          <a:xfrm>
            <a:off x="4003040" y="365125"/>
            <a:ext cx="7350760" cy="1325563"/>
          </a:xfrm>
        </p:spPr>
        <p:txBody>
          <a:bodyPr>
            <a:normAutofit fontScale="90000"/>
          </a:bodyPr>
          <a:lstStyle/>
          <a:p>
            <a:pPr algn="r"/>
            <a:r>
              <a:rPr lang="en-US" b="1" dirty="0"/>
              <a:t>Did you know that Jane Austen…</a:t>
            </a:r>
            <a:br>
              <a:rPr lang="en-US" b="1" dirty="0"/>
            </a:br>
            <a:r>
              <a:rPr lang="en-US" b="1" dirty="0"/>
              <a:t>…published all the novels anonymously</a:t>
            </a:r>
            <a:endParaRPr lang="en-GB" b="1" dirty="0"/>
          </a:p>
        </p:txBody>
      </p:sp>
      <p:sp>
        <p:nvSpPr>
          <p:cNvPr id="3" name="Content Placeholder 2">
            <a:extLst>
              <a:ext uri="{FF2B5EF4-FFF2-40B4-BE49-F238E27FC236}">
                <a16:creationId xmlns:a16="http://schemas.microsoft.com/office/drawing/2014/main" id="{46C409C8-F50F-4DDE-AF71-0757BBAB0521}"/>
              </a:ext>
            </a:extLst>
          </p:cNvPr>
          <p:cNvSpPr>
            <a:spLocks noGrp="1"/>
          </p:cNvSpPr>
          <p:nvPr>
            <p:ph idx="1"/>
          </p:nvPr>
        </p:nvSpPr>
        <p:spPr>
          <a:xfrm>
            <a:off x="4978400" y="2021840"/>
            <a:ext cx="6375400" cy="3636963"/>
          </a:xfrm>
          <a:solidFill>
            <a:schemeClr val="bg2"/>
          </a:solidFill>
        </p:spPr>
        <p:txBody>
          <a:bodyPr>
            <a:normAutofit fontScale="92500" lnSpcReduction="20000"/>
          </a:bodyPr>
          <a:lstStyle/>
          <a:p>
            <a:pPr marL="0" indent="0">
              <a:buNone/>
            </a:pPr>
            <a:r>
              <a:rPr lang="en-US" dirty="0"/>
              <a:t>Women were seen as wives and mothers and not much more so it made sense to publish anonymously and avoid judgement.  Austen was single for her whole life so theoretically should have been dependent on a man financially and socially not making her own money.  She wasn’t named as the author for any of her books before she died. </a:t>
            </a:r>
          </a:p>
          <a:p>
            <a:pPr marL="0" indent="0">
              <a:buNone/>
            </a:pPr>
            <a:endParaRPr lang="en-US" dirty="0"/>
          </a:p>
          <a:p>
            <a:pPr marL="0" indent="0">
              <a:buNone/>
            </a:pPr>
            <a:r>
              <a:rPr lang="en-US" dirty="0"/>
              <a:t>So, she was paving the way for women to have a voice!</a:t>
            </a:r>
            <a:endParaRPr lang="en-GB" dirty="0"/>
          </a:p>
        </p:txBody>
      </p:sp>
      <p:pic>
        <p:nvPicPr>
          <p:cNvPr id="1026" name="Picture 2" descr="Sense and Sensibility">
            <a:extLst>
              <a:ext uri="{FF2B5EF4-FFF2-40B4-BE49-F238E27FC236}">
                <a16:creationId xmlns:a16="http://schemas.microsoft.com/office/drawing/2014/main" id="{A6165E6C-FB1F-4A1F-BE0B-8FEF9571E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469" y="365125"/>
            <a:ext cx="3632200" cy="587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0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E81D-C5C4-4CBE-81B8-AB89C16DB3CC}"/>
              </a:ext>
            </a:extLst>
          </p:cNvPr>
          <p:cNvSpPr>
            <a:spLocks noGrp="1"/>
          </p:cNvSpPr>
          <p:nvPr>
            <p:ph type="title"/>
          </p:nvPr>
        </p:nvSpPr>
        <p:spPr>
          <a:xfrm>
            <a:off x="4003040" y="365125"/>
            <a:ext cx="7350760" cy="1325563"/>
          </a:xfrm>
        </p:spPr>
        <p:txBody>
          <a:bodyPr>
            <a:normAutofit/>
          </a:bodyPr>
          <a:lstStyle/>
          <a:p>
            <a:pPr algn="r"/>
            <a:r>
              <a:rPr lang="en-US" b="1" dirty="0"/>
              <a:t>Did you know that Jane Austen…</a:t>
            </a:r>
            <a:br>
              <a:rPr lang="en-US" b="1" dirty="0"/>
            </a:br>
            <a:r>
              <a:rPr lang="en-US" b="1" dirty="0"/>
              <a:t>…started writing as a child?</a:t>
            </a:r>
            <a:endParaRPr lang="en-GB" b="1" dirty="0"/>
          </a:p>
        </p:txBody>
      </p:sp>
      <p:sp>
        <p:nvSpPr>
          <p:cNvPr id="3" name="Content Placeholder 2">
            <a:extLst>
              <a:ext uri="{FF2B5EF4-FFF2-40B4-BE49-F238E27FC236}">
                <a16:creationId xmlns:a16="http://schemas.microsoft.com/office/drawing/2014/main" id="{46C409C8-F50F-4DDE-AF71-0757BBAB0521}"/>
              </a:ext>
            </a:extLst>
          </p:cNvPr>
          <p:cNvSpPr>
            <a:spLocks noGrp="1"/>
          </p:cNvSpPr>
          <p:nvPr>
            <p:ph idx="1"/>
          </p:nvPr>
        </p:nvSpPr>
        <p:spPr>
          <a:xfrm>
            <a:off x="4978400" y="2021840"/>
            <a:ext cx="6375400" cy="3636963"/>
          </a:xfrm>
          <a:solidFill>
            <a:schemeClr val="bg2"/>
          </a:solidFill>
        </p:spPr>
        <p:txBody>
          <a:bodyPr>
            <a:normAutofit/>
          </a:bodyPr>
          <a:lstStyle/>
          <a:p>
            <a:pPr marL="0" indent="0">
              <a:buNone/>
            </a:pPr>
            <a:r>
              <a:rPr lang="en-US" dirty="0"/>
              <a:t>She wrote lots of short stories about things she saw in life, especially people.  She loved to bring them to life in writing and started drafting her earliest books when she was a teenager as young as 13. </a:t>
            </a:r>
          </a:p>
          <a:p>
            <a:pPr marL="0" indent="0">
              <a:buNone/>
            </a:pPr>
            <a:endParaRPr lang="en-US" dirty="0"/>
          </a:p>
          <a:p>
            <a:pPr marL="0" indent="0">
              <a:buNone/>
            </a:pPr>
            <a:r>
              <a:rPr lang="en-US" dirty="0"/>
              <a:t>So, she is proof that you can make a career out of the thing you enjoy doing!</a:t>
            </a:r>
            <a:endParaRPr lang="en-GB" dirty="0"/>
          </a:p>
        </p:txBody>
      </p:sp>
      <p:pic>
        <p:nvPicPr>
          <p:cNvPr id="4" name="Picture 3">
            <a:extLst>
              <a:ext uri="{FF2B5EF4-FFF2-40B4-BE49-F238E27FC236}">
                <a16:creationId xmlns:a16="http://schemas.microsoft.com/office/drawing/2014/main" id="{6CFE9F64-3A78-4548-B26F-82EF63038B1C}"/>
              </a:ext>
            </a:extLst>
          </p:cNvPr>
          <p:cNvPicPr>
            <a:picLocks noChangeAspect="1"/>
          </p:cNvPicPr>
          <p:nvPr/>
        </p:nvPicPr>
        <p:blipFill>
          <a:blip r:embed="rId2"/>
          <a:stretch>
            <a:fillRect/>
          </a:stretch>
        </p:blipFill>
        <p:spPr>
          <a:xfrm>
            <a:off x="1191577" y="1690688"/>
            <a:ext cx="2981325" cy="3724275"/>
          </a:xfrm>
          <a:prstGeom prst="rect">
            <a:avLst/>
          </a:prstGeom>
        </p:spPr>
      </p:pic>
    </p:spTree>
    <p:extLst>
      <p:ext uri="{BB962C8B-B14F-4D97-AF65-F5344CB8AC3E}">
        <p14:creationId xmlns:p14="http://schemas.microsoft.com/office/powerpoint/2010/main" val="3677078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E81D-C5C4-4CBE-81B8-AB89C16DB3CC}"/>
              </a:ext>
            </a:extLst>
          </p:cNvPr>
          <p:cNvSpPr>
            <a:spLocks noGrp="1"/>
          </p:cNvSpPr>
          <p:nvPr>
            <p:ph type="title"/>
          </p:nvPr>
        </p:nvSpPr>
        <p:spPr>
          <a:xfrm>
            <a:off x="4003040" y="365125"/>
            <a:ext cx="7350760" cy="1325563"/>
          </a:xfrm>
        </p:spPr>
        <p:txBody>
          <a:bodyPr>
            <a:normAutofit/>
          </a:bodyPr>
          <a:lstStyle/>
          <a:p>
            <a:pPr algn="r"/>
            <a:r>
              <a:rPr lang="en-US" b="1" dirty="0"/>
              <a:t>Did you know that Jane Austen…</a:t>
            </a:r>
            <a:br>
              <a:rPr lang="en-US" b="1" dirty="0"/>
            </a:br>
            <a:r>
              <a:rPr lang="en-US" b="1" dirty="0"/>
              <a:t>…wrote six complete novels?</a:t>
            </a:r>
            <a:endParaRPr lang="en-GB" b="1" dirty="0"/>
          </a:p>
        </p:txBody>
      </p:sp>
      <p:sp>
        <p:nvSpPr>
          <p:cNvPr id="3" name="Content Placeholder 2">
            <a:extLst>
              <a:ext uri="{FF2B5EF4-FFF2-40B4-BE49-F238E27FC236}">
                <a16:creationId xmlns:a16="http://schemas.microsoft.com/office/drawing/2014/main" id="{46C409C8-F50F-4DDE-AF71-0757BBAB0521}"/>
              </a:ext>
            </a:extLst>
          </p:cNvPr>
          <p:cNvSpPr>
            <a:spLocks noGrp="1"/>
          </p:cNvSpPr>
          <p:nvPr>
            <p:ph idx="1"/>
          </p:nvPr>
        </p:nvSpPr>
        <p:spPr>
          <a:xfrm>
            <a:off x="5974080" y="2021840"/>
            <a:ext cx="5379720" cy="3636963"/>
          </a:xfrm>
          <a:solidFill>
            <a:schemeClr val="bg2"/>
          </a:solidFill>
        </p:spPr>
        <p:txBody>
          <a:bodyPr>
            <a:normAutofit fontScale="92500" lnSpcReduction="20000"/>
          </a:bodyPr>
          <a:lstStyle/>
          <a:p>
            <a:pPr marL="0" indent="0">
              <a:buNone/>
            </a:pPr>
            <a:r>
              <a:rPr lang="en-US" dirty="0"/>
              <a:t>Only four of these novels were published whilst she was alive.  ‘Northanger Abbey’ and ‘Persuasion’ were published after she died by her family and at this point her brother wrote a note to be published with them acknowledging her as the writer. </a:t>
            </a:r>
          </a:p>
          <a:p>
            <a:pPr marL="0" indent="0">
              <a:buNone/>
            </a:pPr>
            <a:endParaRPr lang="en-US" dirty="0"/>
          </a:p>
          <a:p>
            <a:pPr marL="0" indent="0">
              <a:buNone/>
            </a:pPr>
            <a:r>
              <a:rPr lang="en-US" dirty="0"/>
              <a:t>So, she is proof that you can be successful sometimes without even knowing it. </a:t>
            </a:r>
            <a:endParaRPr lang="en-GB" dirty="0"/>
          </a:p>
        </p:txBody>
      </p:sp>
      <p:pic>
        <p:nvPicPr>
          <p:cNvPr id="2050" name="Picture 2" descr="Jane Austen">
            <a:extLst>
              <a:ext uri="{FF2B5EF4-FFF2-40B4-BE49-F238E27FC236}">
                <a16:creationId xmlns:a16="http://schemas.microsoft.com/office/drawing/2014/main" id="{0DB0AD9C-A76A-4B73-8A17-23DFA84EA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20239"/>
            <a:ext cx="5192571" cy="345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65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E81D-C5C4-4CBE-81B8-AB89C16DB3CC}"/>
              </a:ext>
            </a:extLst>
          </p:cNvPr>
          <p:cNvSpPr>
            <a:spLocks noGrp="1"/>
          </p:cNvSpPr>
          <p:nvPr>
            <p:ph type="title"/>
          </p:nvPr>
        </p:nvSpPr>
        <p:spPr>
          <a:xfrm>
            <a:off x="4003040" y="365125"/>
            <a:ext cx="7350760" cy="1325563"/>
          </a:xfrm>
        </p:spPr>
        <p:txBody>
          <a:bodyPr>
            <a:normAutofit/>
          </a:bodyPr>
          <a:lstStyle/>
          <a:p>
            <a:pPr algn="r"/>
            <a:r>
              <a:rPr lang="en-US" b="1" dirty="0"/>
              <a:t>Did you know that Jane Austen…</a:t>
            </a:r>
            <a:br>
              <a:rPr lang="en-US" b="1" dirty="0"/>
            </a:br>
            <a:r>
              <a:rPr lang="en-US" b="1" dirty="0"/>
              <a:t>…had seven siblings!</a:t>
            </a:r>
            <a:endParaRPr lang="en-GB" b="1" dirty="0"/>
          </a:p>
        </p:txBody>
      </p:sp>
      <p:sp>
        <p:nvSpPr>
          <p:cNvPr id="3" name="Content Placeholder 2">
            <a:extLst>
              <a:ext uri="{FF2B5EF4-FFF2-40B4-BE49-F238E27FC236}">
                <a16:creationId xmlns:a16="http://schemas.microsoft.com/office/drawing/2014/main" id="{46C409C8-F50F-4DDE-AF71-0757BBAB0521}"/>
              </a:ext>
            </a:extLst>
          </p:cNvPr>
          <p:cNvSpPr>
            <a:spLocks noGrp="1"/>
          </p:cNvSpPr>
          <p:nvPr>
            <p:ph idx="1"/>
          </p:nvPr>
        </p:nvSpPr>
        <p:spPr>
          <a:xfrm>
            <a:off x="6794204" y="2021840"/>
            <a:ext cx="4899837" cy="3636963"/>
          </a:xfrm>
          <a:solidFill>
            <a:schemeClr val="bg2"/>
          </a:solidFill>
        </p:spPr>
        <p:txBody>
          <a:bodyPr>
            <a:normAutofit fontScale="77500" lnSpcReduction="20000"/>
          </a:bodyPr>
          <a:lstStyle/>
          <a:p>
            <a:pPr marL="0" indent="0">
              <a:buNone/>
            </a:pPr>
            <a:r>
              <a:rPr lang="en-US" dirty="0"/>
              <a:t>She had one older sister and six brothers.  One of her brothers was disabled and required a lot of extra care.  </a:t>
            </a:r>
          </a:p>
          <a:p>
            <a:pPr marL="0" indent="0">
              <a:buNone/>
            </a:pPr>
            <a:r>
              <a:rPr lang="en-US" dirty="0"/>
              <a:t>She was very close to her sister and lived with her for her whole life.  She talked to her about everything.  She writes very fondly about family relationships in most of her books but also about how families can wind each other up.</a:t>
            </a:r>
          </a:p>
          <a:p>
            <a:pPr marL="0" indent="0">
              <a:buNone/>
            </a:pPr>
            <a:endParaRPr lang="en-US" dirty="0"/>
          </a:p>
          <a:p>
            <a:pPr marL="0" indent="0">
              <a:buNone/>
            </a:pPr>
            <a:r>
              <a:rPr lang="en-US" dirty="0"/>
              <a:t>So, she is evidence that families are sometimes messy and annoying but still form part of who we are. </a:t>
            </a:r>
            <a:endParaRPr lang="en-GB" dirty="0"/>
          </a:p>
        </p:txBody>
      </p:sp>
      <p:pic>
        <p:nvPicPr>
          <p:cNvPr id="4" name="Picture 3">
            <a:extLst>
              <a:ext uri="{FF2B5EF4-FFF2-40B4-BE49-F238E27FC236}">
                <a16:creationId xmlns:a16="http://schemas.microsoft.com/office/drawing/2014/main" id="{4C9352E2-F0DB-4FF3-85BD-2EAF1FBF3997}"/>
              </a:ext>
            </a:extLst>
          </p:cNvPr>
          <p:cNvPicPr>
            <a:picLocks noChangeAspect="1"/>
          </p:cNvPicPr>
          <p:nvPr/>
        </p:nvPicPr>
        <p:blipFill>
          <a:blip r:embed="rId2"/>
          <a:stretch>
            <a:fillRect/>
          </a:stretch>
        </p:blipFill>
        <p:spPr>
          <a:xfrm>
            <a:off x="133261" y="1529758"/>
            <a:ext cx="6388779" cy="2755161"/>
          </a:xfrm>
          <a:prstGeom prst="rect">
            <a:avLst/>
          </a:prstGeom>
        </p:spPr>
      </p:pic>
    </p:spTree>
    <p:extLst>
      <p:ext uri="{BB962C8B-B14F-4D97-AF65-F5344CB8AC3E}">
        <p14:creationId xmlns:p14="http://schemas.microsoft.com/office/powerpoint/2010/main" val="323196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6E81D-C5C4-4CBE-81B8-AB89C16DB3CC}"/>
              </a:ext>
            </a:extLst>
          </p:cNvPr>
          <p:cNvSpPr>
            <a:spLocks noGrp="1"/>
          </p:cNvSpPr>
          <p:nvPr>
            <p:ph type="title"/>
          </p:nvPr>
        </p:nvSpPr>
        <p:spPr>
          <a:xfrm>
            <a:off x="3072809" y="365125"/>
            <a:ext cx="8280991" cy="1325563"/>
          </a:xfrm>
        </p:spPr>
        <p:txBody>
          <a:bodyPr>
            <a:normAutofit fontScale="90000"/>
          </a:bodyPr>
          <a:lstStyle/>
          <a:p>
            <a:pPr algn="r"/>
            <a:r>
              <a:rPr lang="en-US" b="1" dirty="0"/>
              <a:t>Did you know that Jane Austen…</a:t>
            </a:r>
            <a:br>
              <a:rPr lang="en-US" b="1" dirty="0"/>
            </a:br>
            <a:r>
              <a:rPr lang="en-US" b="1" dirty="0"/>
              <a:t>…died when she was only 41 years old</a:t>
            </a:r>
            <a:endParaRPr lang="en-GB" b="1" dirty="0"/>
          </a:p>
        </p:txBody>
      </p:sp>
      <p:sp>
        <p:nvSpPr>
          <p:cNvPr id="3" name="Content Placeholder 2">
            <a:extLst>
              <a:ext uri="{FF2B5EF4-FFF2-40B4-BE49-F238E27FC236}">
                <a16:creationId xmlns:a16="http://schemas.microsoft.com/office/drawing/2014/main" id="{46C409C8-F50F-4DDE-AF71-0757BBAB0521}"/>
              </a:ext>
            </a:extLst>
          </p:cNvPr>
          <p:cNvSpPr>
            <a:spLocks noGrp="1"/>
          </p:cNvSpPr>
          <p:nvPr>
            <p:ph idx="1"/>
          </p:nvPr>
        </p:nvSpPr>
        <p:spPr>
          <a:xfrm>
            <a:off x="6794204" y="2021840"/>
            <a:ext cx="4899837" cy="3636963"/>
          </a:xfrm>
          <a:solidFill>
            <a:schemeClr val="bg2"/>
          </a:solidFill>
        </p:spPr>
        <p:txBody>
          <a:bodyPr>
            <a:normAutofit fontScale="92500" lnSpcReduction="10000"/>
          </a:bodyPr>
          <a:lstStyle/>
          <a:p>
            <a:pPr marL="0" indent="0">
              <a:buNone/>
            </a:pPr>
            <a:r>
              <a:rPr lang="en-US" dirty="0"/>
              <a:t>Jane Austen first grew ill in 1816 but lived for a year more before she actually died.  Even in her last year of life she started work on a new novel which was published (unfinished) after her death as ‘</a:t>
            </a:r>
            <a:r>
              <a:rPr lang="en-US" dirty="0" err="1"/>
              <a:t>Sanditon</a:t>
            </a:r>
            <a:r>
              <a:rPr lang="en-US" dirty="0"/>
              <a:t>’.</a:t>
            </a:r>
          </a:p>
          <a:p>
            <a:pPr marL="0" indent="0">
              <a:buNone/>
            </a:pPr>
            <a:endParaRPr lang="en-US" dirty="0"/>
          </a:p>
          <a:p>
            <a:pPr marL="0" indent="0">
              <a:buNone/>
            </a:pPr>
            <a:r>
              <a:rPr lang="en-US" dirty="0"/>
              <a:t>So, she is proof that every moment counts!</a:t>
            </a:r>
            <a:endParaRPr lang="en-GB" dirty="0"/>
          </a:p>
        </p:txBody>
      </p:sp>
      <p:pic>
        <p:nvPicPr>
          <p:cNvPr id="5" name="Picture 4">
            <a:extLst>
              <a:ext uri="{FF2B5EF4-FFF2-40B4-BE49-F238E27FC236}">
                <a16:creationId xmlns:a16="http://schemas.microsoft.com/office/drawing/2014/main" id="{315092E0-3359-46DF-9638-4471B25C9023}"/>
              </a:ext>
            </a:extLst>
          </p:cNvPr>
          <p:cNvPicPr>
            <a:picLocks noChangeAspect="1"/>
          </p:cNvPicPr>
          <p:nvPr/>
        </p:nvPicPr>
        <p:blipFill>
          <a:blip r:embed="rId2"/>
          <a:stretch>
            <a:fillRect/>
          </a:stretch>
        </p:blipFill>
        <p:spPr>
          <a:xfrm>
            <a:off x="272460" y="1873408"/>
            <a:ext cx="5905500" cy="3933825"/>
          </a:xfrm>
          <a:prstGeom prst="rect">
            <a:avLst/>
          </a:prstGeom>
        </p:spPr>
      </p:pic>
    </p:spTree>
    <p:extLst>
      <p:ext uri="{BB962C8B-B14F-4D97-AF65-F5344CB8AC3E}">
        <p14:creationId xmlns:p14="http://schemas.microsoft.com/office/powerpoint/2010/main" val="3519763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4E1E91-602F-430A-A8B0-ABBD8A7B3176}"/>
              </a:ext>
            </a:extLst>
          </p:cNvPr>
          <p:cNvPicPr>
            <a:picLocks noChangeAspect="1"/>
          </p:cNvPicPr>
          <p:nvPr/>
        </p:nvPicPr>
        <p:blipFill>
          <a:blip r:embed="rId2"/>
          <a:stretch>
            <a:fillRect/>
          </a:stretch>
        </p:blipFill>
        <p:spPr>
          <a:xfrm>
            <a:off x="160020" y="106997"/>
            <a:ext cx="3081020" cy="4571296"/>
          </a:xfrm>
          <a:prstGeom prst="rect">
            <a:avLst/>
          </a:prstGeom>
        </p:spPr>
      </p:pic>
      <p:pic>
        <p:nvPicPr>
          <p:cNvPr id="3" name="Picture 2">
            <a:extLst>
              <a:ext uri="{FF2B5EF4-FFF2-40B4-BE49-F238E27FC236}">
                <a16:creationId xmlns:a16="http://schemas.microsoft.com/office/drawing/2014/main" id="{59C1EDE4-7EA4-4465-8630-24E56A9AE20D}"/>
              </a:ext>
            </a:extLst>
          </p:cNvPr>
          <p:cNvPicPr>
            <a:picLocks noChangeAspect="1"/>
          </p:cNvPicPr>
          <p:nvPr/>
        </p:nvPicPr>
        <p:blipFill>
          <a:blip r:embed="rId3"/>
          <a:stretch>
            <a:fillRect/>
          </a:stretch>
        </p:blipFill>
        <p:spPr>
          <a:xfrm>
            <a:off x="2663927" y="2654935"/>
            <a:ext cx="2990850" cy="4238625"/>
          </a:xfrm>
          <a:prstGeom prst="rect">
            <a:avLst/>
          </a:prstGeom>
        </p:spPr>
      </p:pic>
      <p:pic>
        <p:nvPicPr>
          <p:cNvPr id="4" name="Picture 3">
            <a:extLst>
              <a:ext uri="{FF2B5EF4-FFF2-40B4-BE49-F238E27FC236}">
                <a16:creationId xmlns:a16="http://schemas.microsoft.com/office/drawing/2014/main" id="{548054D4-FCE6-4A21-BF16-5429FFA70AA7}"/>
              </a:ext>
            </a:extLst>
          </p:cNvPr>
          <p:cNvPicPr>
            <a:picLocks noChangeAspect="1"/>
          </p:cNvPicPr>
          <p:nvPr/>
        </p:nvPicPr>
        <p:blipFill>
          <a:blip r:embed="rId4"/>
          <a:stretch>
            <a:fillRect/>
          </a:stretch>
        </p:blipFill>
        <p:spPr>
          <a:xfrm>
            <a:off x="5177257" y="0"/>
            <a:ext cx="3296185" cy="4118292"/>
          </a:xfrm>
          <a:prstGeom prst="rect">
            <a:avLst/>
          </a:prstGeom>
        </p:spPr>
      </p:pic>
      <p:pic>
        <p:nvPicPr>
          <p:cNvPr id="5" name="Picture 4">
            <a:extLst>
              <a:ext uri="{FF2B5EF4-FFF2-40B4-BE49-F238E27FC236}">
                <a16:creationId xmlns:a16="http://schemas.microsoft.com/office/drawing/2014/main" id="{4C94C466-21FE-46A3-8D2B-C3A9B57A4772}"/>
              </a:ext>
            </a:extLst>
          </p:cNvPr>
          <p:cNvPicPr>
            <a:picLocks noChangeAspect="1"/>
          </p:cNvPicPr>
          <p:nvPr/>
        </p:nvPicPr>
        <p:blipFill>
          <a:blip r:embed="rId5"/>
          <a:stretch>
            <a:fillRect/>
          </a:stretch>
        </p:blipFill>
        <p:spPr>
          <a:xfrm>
            <a:off x="6537225" y="3047329"/>
            <a:ext cx="2854325" cy="3810671"/>
          </a:xfrm>
          <a:prstGeom prst="rect">
            <a:avLst/>
          </a:prstGeom>
        </p:spPr>
      </p:pic>
      <p:pic>
        <p:nvPicPr>
          <p:cNvPr id="6" name="Picture 5">
            <a:extLst>
              <a:ext uri="{FF2B5EF4-FFF2-40B4-BE49-F238E27FC236}">
                <a16:creationId xmlns:a16="http://schemas.microsoft.com/office/drawing/2014/main" id="{A8B4A68A-44D1-4130-88C6-1F4C5C10D55B}"/>
              </a:ext>
            </a:extLst>
          </p:cNvPr>
          <p:cNvPicPr>
            <a:picLocks noChangeAspect="1"/>
          </p:cNvPicPr>
          <p:nvPr/>
        </p:nvPicPr>
        <p:blipFill>
          <a:blip r:embed="rId6"/>
          <a:stretch>
            <a:fillRect/>
          </a:stretch>
        </p:blipFill>
        <p:spPr>
          <a:xfrm>
            <a:off x="8627769" y="0"/>
            <a:ext cx="3563779" cy="3563779"/>
          </a:xfrm>
          <a:prstGeom prst="rect">
            <a:avLst/>
          </a:prstGeom>
        </p:spPr>
      </p:pic>
    </p:spTree>
    <p:extLst>
      <p:ext uri="{BB962C8B-B14F-4D97-AF65-F5344CB8AC3E}">
        <p14:creationId xmlns:p14="http://schemas.microsoft.com/office/powerpoint/2010/main" val="2050833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610</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Jane Austen</vt:lpstr>
      <vt:lpstr>In this assembly…</vt:lpstr>
      <vt:lpstr>Did you know that Jane Austen… …published all the novels anonymously</vt:lpstr>
      <vt:lpstr>Did you know that Jane Austen… …started writing as a child?</vt:lpstr>
      <vt:lpstr>Did you know that Jane Austen… …wrote six complete novels?</vt:lpstr>
      <vt:lpstr>Did you know that Jane Austen… …had seven siblings!</vt:lpstr>
      <vt:lpstr>Did you know that Jane Austen… …died when she was only 41 years old</vt:lpstr>
      <vt:lpstr>PowerPoint Presentation</vt:lpstr>
      <vt:lpstr>https://www.youtube.com/watch?v=qmd-ej9Hx20&amp;t=74s </vt:lpstr>
      <vt:lpstr>My favourite of hers…Pride and Prejudice</vt:lpstr>
      <vt:lpstr>Now…can you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Hattie Curry</dc:creator>
  <cp:lastModifiedBy>Hattie Curry</cp:lastModifiedBy>
  <cp:revision>3</cp:revision>
  <dcterms:created xsi:type="dcterms:W3CDTF">2021-12-05T18:52:26Z</dcterms:created>
  <dcterms:modified xsi:type="dcterms:W3CDTF">2021-12-07T08:29:22Z</dcterms:modified>
</cp:coreProperties>
</file>