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63" r:id="rId3"/>
    <p:sldId id="264" r:id="rId4"/>
    <p:sldId id="265" r:id="rId5"/>
    <p:sldId id="266" r:id="rId6"/>
    <p:sldId id="267" r:id="rId7"/>
    <p:sldId id="26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E8E4430-AFAD-4DD1-AE1C-2232D986D914}"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005AA-CDE6-40FF-ABE4-3EF98AB5C39D}"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438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E4430-AFAD-4DD1-AE1C-2232D986D914}"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005AA-CDE6-40FF-ABE4-3EF98AB5C39D}" type="slidenum">
              <a:rPr lang="en-GB" smtClean="0"/>
              <a:t>‹#›</a:t>
            </a:fld>
            <a:endParaRPr lang="en-GB"/>
          </a:p>
        </p:txBody>
      </p:sp>
    </p:spTree>
    <p:extLst>
      <p:ext uri="{BB962C8B-B14F-4D97-AF65-F5344CB8AC3E}">
        <p14:creationId xmlns:p14="http://schemas.microsoft.com/office/powerpoint/2010/main" val="394453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E4430-AFAD-4DD1-AE1C-2232D986D914}"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005AA-CDE6-40FF-ABE4-3EF98AB5C39D}"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783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E4430-AFAD-4DD1-AE1C-2232D986D914}"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005AA-CDE6-40FF-ABE4-3EF98AB5C39D}" type="slidenum">
              <a:rPr lang="en-GB" smtClean="0"/>
              <a:t>‹#›</a:t>
            </a:fld>
            <a:endParaRPr lang="en-GB"/>
          </a:p>
        </p:txBody>
      </p:sp>
    </p:spTree>
    <p:extLst>
      <p:ext uri="{BB962C8B-B14F-4D97-AF65-F5344CB8AC3E}">
        <p14:creationId xmlns:p14="http://schemas.microsoft.com/office/powerpoint/2010/main" val="372292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E4430-AFAD-4DD1-AE1C-2232D986D914}" type="datetimeFigureOut">
              <a:rPr lang="en-GB" smtClean="0"/>
              <a:t>08/03/2022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005AA-CDE6-40FF-ABE4-3EF98AB5C39D}"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75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E4430-AFAD-4DD1-AE1C-2232D986D914}" type="datetimeFigureOut">
              <a:rPr lang="en-GB" smtClean="0"/>
              <a:t>08/03/2022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005AA-CDE6-40FF-ABE4-3EF98AB5C39D}" type="slidenum">
              <a:rPr lang="en-GB" smtClean="0"/>
              <a:t>‹#›</a:t>
            </a:fld>
            <a:endParaRPr lang="en-GB"/>
          </a:p>
        </p:txBody>
      </p:sp>
    </p:spTree>
    <p:extLst>
      <p:ext uri="{BB962C8B-B14F-4D97-AF65-F5344CB8AC3E}">
        <p14:creationId xmlns:p14="http://schemas.microsoft.com/office/powerpoint/2010/main" val="1035717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E4430-AFAD-4DD1-AE1C-2232D986D914}" type="datetimeFigureOut">
              <a:rPr lang="en-GB" smtClean="0"/>
              <a:t>08/03/2022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B005AA-CDE6-40FF-ABE4-3EF98AB5C39D}" type="slidenum">
              <a:rPr lang="en-GB" smtClean="0"/>
              <a:t>‹#›</a:t>
            </a:fld>
            <a:endParaRPr lang="en-GB"/>
          </a:p>
        </p:txBody>
      </p:sp>
    </p:spTree>
    <p:extLst>
      <p:ext uri="{BB962C8B-B14F-4D97-AF65-F5344CB8AC3E}">
        <p14:creationId xmlns:p14="http://schemas.microsoft.com/office/powerpoint/2010/main" val="356584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E4430-AFAD-4DD1-AE1C-2232D986D914}" type="datetimeFigureOut">
              <a:rPr lang="en-GB" smtClean="0"/>
              <a:t>08/03/2022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005AA-CDE6-40FF-ABE4-3EF98AB5C39D}" type="slidenum">
              <a:rPr lang="en-GB" smtClean="0"/>
              <a:t>‹#›</a:t>
            </a:fld>
            <a:endParaRPr lang="en-GB"/>
          </a:p>
        </p:txBody>
      </p:sp>
    </p:spTree>
    <p:extLst>
      <p:ext uri="{BB962C8B-B14F-4D97-AF65-F5344CB8AC3E}">
        <p14:creationId xmlns:p14="http://schemas.microsoft.com/office/powerpoint/2010/main" val="342263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E4430-AFAD-4DD1-AE1C-2232D986D914}" type="datetimeFigureOut">
              <a:rPr lang="en-GB" smtClean="0"/>
              <a:t>08/03/2022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005AA-CDE6-40FF-ABE4-3EF98AB5C39D}" type="slidenum">
              <a:rPr lang="en-GB" smtClean="0"/>
              <a:t>‹#›</a:t>
            </a:fld>
            <a:endParaRPr lang="en-GB"/>
          </a:p>
        </p:txBody>
      </p:sp>
    </p:spTree>
    <p:extLst>
      <p:ext uri="{BB962C8B-B14F-4D97-AF65-F5344CB8AC3E}">
        <p14:creationId xmlns:p14="http://schemas.microsoft.com/office/powerpoint/2010/main" val="1543175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8E4430-AFAD-4DD1-AE1C-2232D986D914}" type="datetimeFigureOut">
              <a:rPr lang="en-GB" smtClean="0"/>
              <a:t>08/03/2022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005AA-CDE6-40FF-ABE4-3EF98AB5C39D}" type="slidenum">
              <a:rPr lang="en-GB" smtClean="0"/>
              <a:t>‹#›</a:t>
            </a:fld>
            <a:endParaRPr lang="en-GB"/>
          </a:p>
        </p:txBody>
      </p:sp>
    </p:spTree>
    <p:extLst>
      <p:ext uri="{BB962C8B-B14F-4D97-AF65-F5344CB8AC3E}">
        <p14:creationId xmlns:p14="http://schemas.microsoft.com/office/powerpoint/2010/main" val="207622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E4430-AFAD-4DD1-AE1C-2232D986D914}" type="datetimeFigureOut">
              <a:rPr lang="en-GB" smtClean="0"/>
              <a:t>08/03/2022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005AA-CDE6-40FF-ABE4-3EF98AB5C39D}" type="slidenum">
              <a:rPr lang="en-GB" smtClean="0"/>
              <a:t>‹#›</a:t>
            </a:fld>
            <a:endParaRPr lang="en-GB"/>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949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E8E4430-AFAD-4DD1-AE1C-2232D986D914}" type="datetimeFigureOut">
              <a:rPr lang="en-GB" smtClean="0"/>
              <a:t>08/03/2022</a:t>
            </a:fld>
            <a:endParaRPr lang="en-GB"/>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GB"/>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FB005AA-CDE6-40FF-ABE4-3EF98AB5C39D}"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471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55CFA-3086-485B-BF5B-FAEAF9884FAB}"/>
              </a:ext>
            </a:extLst>
          </p:cNvPr>
          <p:cNvSpPr>
            <a:spLocks noGrp="1"/>
          </p:cNvSpPr>
          <p:nvPr>
            <p:ph type="title"/>
          </p:nvPr>
        </p:nvSpPr>
        <p:spPr>
          <a:xfrm>
            <a:off x="120316" y="5394960"/>
            <a:ext cx="8032282" cy="1463040"/>
          </a:xfrm>
        </p:spPr>
        <p:txBody>
          <a:bodyPr/>
          <a:lstStyle/>
          <a:p>
            <a:r>
              <a:rPr lang="en-US" dirty="0"/>
              <a:t>Happy international women's day</a:t>
            </a:r>
            <a:endParaRPr lang="en-GB" dirty="0"/>
          </a:p>
        </p:txBody>
      </p:sp>
      <p:sp>
        <p:nvSpPr>
          <p:cNvPr id="5" name="TextBox 4">
            <a:extLst>
              <a:ext uri="{FF2B5EF4-FFF2-40B4-BE49-F238E27FC236}">
                <a16:creationId xmlns:a16="http://schemas.microsoft.com/office/drawing/2014/main" id="{E620464A-454C-4397-A83C-8D8EB268ADD8}"/>
              </a:ext>
            </a:extLst>
          </p:cNvPr>
          <p:cNvSpPr txBox="1"/>
          <p:nvPr/>
        </p:nvSpPr>
        <p:spPr>
          <a:xfrm>
            <a:off x="825365" y="48450"/>
            <a:ext cx="8617017"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rPr>
              <a:t>IWD 2022 campaign theme: #BreakTheBias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rPr>
              <a:t>Imagine a gender equal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rPr>
              <a:t>A world free of bias, stereotypes, and discrimination.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rPr>
              <a:t>A world that is diverse, equitable, and inclusive.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rPr>
              <a:t>A world where difference is valued and celebrated.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rPr>
              <a:t>Together we can forge women's equality.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2B21"/>
                </a:solidFill>
                <a:effectLst/>
                <a:uLnTx/>
                <a:uFillTx/>
                <a:latin typeface="Tw Cen MT" panose="020B0602020104020603"/>
                <a:ea typeface="+mn-ea"/>
                <a:cs typeface="+mn-cs"/>
              </a:rPr>
              <a:t>Collectively we can all #BreakTheBias.</a:t>
            </a:r>
            <a:endParaRPr kumimoji="0" lang="en-GB" sz="24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66016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AD8DD-8A07-4EB7-926F-419CD7F2952E}"/>
              </a:ext>
            </a:extLst>
          </p:cNvPr>
          <p:cNvSpPr>
            <a:spLocks noGrp="1"/>
          </p:cNvSpPr>
          <p:nvPr>
            <p:ph type="title"/>
          </p:nvPr>
        </p:nvSpPr>
        <p:spPr/>
        <p:txBody>
          <a:bodyPr/>
          <a:lstStyle/>
          <a:p>
            <a:r>
              <a:rPr lang="en-US" dirty="0"/>
              <a:t>Ruth Ginsburg</a:t>
            </a:r>
            <a:endParaRPr lang="en-GB" dirty="0"/>
          </a:p>
        </p:txBody>
      </p:sp>
      <p:sp>
        <p:nvSpPr>
          <p:cNvPr id="3" name="Text Placeholder 2">
            <a:extLst>
              <a:ext uri="{FF2B5EF4-FFF2-40B4-BE49-F238E27FC236}">
                <a16:creationId xmlns:a16="http://schemas.microsoft.com/office/drawing/2014/main" id="{C0BFD401-5C85-4721-933A-120C297AD0A6}"/>
              </a:ext>
            </a:extLst>
          </p:cNvPr>
          <p:cNvSpPr>
            <a:spLocks noGrp="1"/>
          </p:cNvSpPr>
          <p:nvPr>
            <p:ph type="body" idx="1"/>
          </p:nvPr>
        </p:nvSpPr>
        <p:spPr/>
        <p:txBody>
          <a:bodyPr/>
          <a:lstStyle/>
          <a:p>
            <a:r>
              <a:rPr lang="en-US" dirty="0"/>
              <a:t>1933 - 2020</a:t>
            </a:r>
            <a:endParaRPr lang="en-GB" dirty="0"/>
          </a:p>
        </p:txBody>
      </p:sp>
      <p:sp>
        <p:nvSpPr>
          <p:cNvPr id="5" name="TextBox 4">
            <a:extLst>
              <a:ext uri="{FF2B5EF4-FFF2-40B4-BE49-F238E27FC236}">
                <a16:creationId xmlns:a16="http://schemas.microsoft.com/office/drawing/2014/main" id="{5620D64C-B533-440E-8A37-C97AC0B61996}"/>
              </a:ext>
            </a:extLst>
          </p:cNvPr>
          <p:cNvSpPr txBox="1"/>
          <p:nvPr/>
        </p:nvSpPr>
        <p:spPr>
          <a:xfrm>
            <a:off x="5890661" y="211756"/>
            <a:ext cx="6099609" cy="4108817"/>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Ruth Bader Ginsburg became the second female justice of the U.S. Supreme Court. Born in 1933 in Brooklyn, New York, Bader taught at Rutgers University Law School and then at Columbia University, where she became its first female tenured professor. She served as the director of the Women’s Rights Project of the American Civil Liberties Union during the 1970s, and was appointed to the U.S. Court of Appeals for the District of Columbia in 1980. Named to the U.S. Supreme Court in 1993 by President Bill Clinton, she continued to argue for gender equality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pic>
        <p:nvPicPr>
          <p:cNvPr id="1026" name="Picture 2" descr="Ruth Bader Ginsburg - Wikipedia">
            <a:extLst>
              <a:ext uri="{FF2B5EF4-FFF2-40B4-BE49-F238E27FC236}">
                <a16:creationId xmlns:a16="http://schemas.microsoft.com/office/drawing/2014/main" id="{74635548-21E9-4D95-8FA0-700A42B0E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53" y="211756"/>
            <a:ext cx="3376542" cy="422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733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5A12-7FFC-4017-B9B6-26EBB0F6D6D8}"/>
              </a:ext>
            </a:extLst>
          </p:cNvPr>
          <p:cNvSpPr>
            <a:spLocks noGrp="1"/>
          </p:cNvSpPr>
          <p:nvPr>
            <p:ph type="title"/>
          </p:nvPr>
        </p:nvSpPr>
        <p:spPr/>
        <p:txBody>
          <a:bodyPr/>
          <a:lstStyle/>
          <a:p>
            <a:r>
              <a:rPr lang="en-US" dirty="0"/>
              <a:t>Harriet Tubman</a:t>
            </a:r>
            <a:endParaRPr lang="en-GB" dirty="0"/>
          </a:p>
        </p:txBody>
      </p:sp>
      <p:sp>
        <p:nvSpPr>
          <p:cNvPr id="3" name="Text Placeholder 2">
            <a:extLst>
              <a:ext uri="{FF2B5EF4-FFF2-40B4-BE49-F238E27FC236}">
                <a16:creationId xmlns:a16="http://schemas.microsoft.com/office/drawing/2014/main" id="{EF00A910-84E8-4308-93C1-ACB39EC56476}"/>
              </a:ext>
            </a:extLst>
          </p:cNvPr>
          <p:cNvSpPr>
            <a:spLocks noGrp="1"/>
          </p:cNvSpPr>
          <p:nvPr>
            <p:ph type="body" idx="1"/>
          </p:nvPr>
        </p:nvSpPr>
        <p:spPr/>
        <p:txBody>
          <a:bodyPr/>
          <a:lstStyle/>
          <a:p>
            <a:r>
              <a:rPr lang="en-US" dirty="0"/>
              <a:t>1820 - 1913</a:t>
            </a:r>
            <a:endParaRPr lang="en-GB" dirty="0"/>
          </a:p>
        </p:txBody>
      </p:sp>
      <p:sp>
        <p:nvSpPr>
          <p:cNvPr id="5" name="TextBox 4">
            <a:extLst>
              <a:ext uri="{FF2B5EF4-FFF2-40B4-BE49-F238E27FC236}">
                <a16:creationId xmlns:a16="http://schemas.microsoft.com/office/drawing/2014/main" id="{4FC47058-1EB2-4A1A-984F-1D9813EE3452}"/>
              </a:ext>
            </a:extLst>
          </p:cNvPr>
          <p:cNvSpPr txBox="1"/>
          <p:nvPr/>
        </p:nvSpPr>
        <p:spPr>
          <a:xfrm>
            <a:off x="4206241" y="89085"/>
            <a:ext cx="7880283" cy="4479688"/>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Born into slavery in Maryland, Harriet Tubman escaped to freedom in the North in 1849 to become the most famous "conductor" on the Underground Railroad. Tubman risked her life to lead hundreds of family members and other slaves from the plantation system to freedom on this elaborate secret network of safe houses. A leading abolitionist before the American Civil War, Tubman also helped the Union Army during the war, working as a spy among other roles.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After the Civil War ended, Tubman dedicated her life to helping impoverished former slaves and the elderly. In honor of her life and by popular demand, in 2016, the U.S. Treasury Department announced that Tubman will replace Andrew Jackson on the center of a new $20 bill.</a:t>
            </a:r>
            <a:endParaRPr kumimoji="0" lang="en-GB" sz="18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pic>
        <p:nvPicPr>
          <p:cNvPr id="2050" name="Picture 2" descr="Harriet Tubman">
            <a:extLst>
              <a:ext uri="{FF2B5EF4-FFF2-40B4-BE49-F238E27FC236}">
                <a16:creationId xmlns:a16="http://schemas.microsoft.com/office/drawing/2014/main" id="{89E9E9D2-6FF9-4543-81E6-7FB21DCCD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45" y="68158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977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985E-223C-4B7B-AB89-58E4BFE01F5E}"/>
              </a:ext>
            </a:extLst>
          </p:cNvPr>
          <p:cNvSpPr>
            <a:spLocks noGrp="1"/>
          </p:cNvSpPr>
          <p:nvPr>
            <p:ph type="title"/>
          </p:nvPr>
        </p:nvSpPr>
        <p:spPr/>
        <p:txBody>
          <a:bodyPr/>
          <a:lstStyle/>
          <a:p>
            <a:r>
              <a:rPr lang="en-US" dirty="0"/>
              <a:t>Emmeline Pankhurst</a:t>
            </a:r>
            <a:endParaRPr lang="en-GB" dirty="0"/>
          </a:p>
        </p:txBody>
      </p:sp>
      <p:sp>
        <p:nvSpPr>
          <p:cNvPr id="3" name="Text Placeholder 2">
            <a:extLst>
              <a:ext uri="{FF2B5EF4-FFF2-40B4-BE49-F238E27FC236}">
                <a16:creationId xmlns:a16="http://schemas.microsoft.com/office/drawing/2014/main" id="{145B31E4-847B-4336-89BD-0A9763ED5086}"/>
              </a:ext>
            </a:extLst>
          </p:cNvPr>
          <p:cNvSpPr>
            <a:spLocks noGrp="1"/>
          </p:cNvSpPr>
          <p:nvPr>
            <p:ph type="body" idx="1"/>
          </p:nvPr>
        </p:nvSpPr>
        <p:spPr/>
        <p:txBody>
          <a:bodyPr/>
          <a:lstStyle/>
          <a:p>
            <a:r>
              <a:rPr lang="en-US" dirty="0"/>
              <a:t>1858 - 1928</a:t>
            </a:r>
            <a:endParaRPr lang="en-GB" dirty="0"/>
          </a:p>
        </p:txBody>
      </p:sp>
      <p:sp>
        <p:nvSpPr>
          <p:cNvPr id="5" name="TextBox 4">
            <a:extLst>
              <a:ext uri="{FF2B5EF4-FFF2-40B4-BE49-F238E27FC236}">
                <a16:creationId xmlns:a16="http://schemas.microsoft.com/office/drawing/2014/main" id="{49E199CE-1C55-4BD3-A1E8-6A1F5AE6E600}"/>
              </a:ext>
            </a:extLst>
          </p:cNvPr>
          <p:cNvSpPr txBox="1"/>
          <p:nvPr/>
        </p:nvSpPr>
        <p:spPr>
          <a:xfrm>
            <a:off x="4687503" y="121706"/>
            <a:ext cx="7240604" cy="4202689"/>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In 1889, Emmeline founded the Women's Franchise League, which fought to allow married women to vote in local elections. In October 1903, she helped found the more militant Women's Social and Political Union (WSPU) - an </a:t>
            </a:r>
            <a:r>
              <a:rPr kumimoji="0" lang="en-US" sz="1800" b="0" i="0" u="none" strike="noStrike" kern="1200" cap="none" spc="0" normalizeH="0" baseline="0" noProof="0" dirty="0" err="1">
                <a:ln>
                  <a:noFill/>
                </a:ln>
                <a:solidFill>
                  <a:srgbClr val="2E2B21"/>
                </a:solidFill>
                <a:effectLst/>
                <a:uLnTx/>
                <a:uFillTx/>
                <a:latin typeface="Tw Cen MT" panose="020B0602020104020603"/>
                <a:ea typeface="+mn-ea"/>
                <a:cs typeface="+mn-cs"/>
              </a:rPr>
              <a:t>organisation</a:t>
            </a: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 that gained much notoriety for its activities and whose members were the first to be christened 'suffragettes'. Emmeline's daughters Christabel and Sylvia were both active in the cause. British politicians, press and public were astonished by the demonstrations, window smashing, arson and hunger strikes of the suffragettes. In 1913, WSPU member Emily Davison was killed when she threw herself under the king's horse at the Derby as a protest at the government's continued failure to grant women the right to vote.</a:t>
            </a:r>
            <a:endParaRPr kumimoji="0" lang="en-GB" sz="18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pic>
        <p:nvPicPr>
          <p:cNvPr id="6" name="Picture 5">
            <a:extLst>
              <a:ext uri="{FF2B5EF4-FFF2-40B4-BE49-F238E27FC236}">
                <a16:creationId xmlns:a16="http://schemas.microsoft.com/office/drawing/2014/main" id="{9A8B91FA-83A2-4DA6-8C19-09F463676D9D}"/>
              </a:ext>
            </a:extLst>
          </p:cNvPr>
          <p:cNvPicPr>
            <a:picLocks noChangeAspect="1"/>
          </p:cNvPicPr>
          <p:nvPr/>
        </p:nvPicPr>
        <p:blipFill>
          <a:blip r:embed="rId2"/>
          <a:stretch>
            <a:fillRect/>
          </a:stretch>
        </p:blipFill>
        <p:spPr>
          <a:xfrm>
            <a:off x="753978" y="214161"/>
            <a:ext cx="3057626" cy="4033131"/>
          </a:xfrm>
          <a:prstGeom prst="rect">
            <a:avLst/>
          </a:prstGeom>
        </p:spPr>
      </p:pic>
    </p:spTree>
    <p:extLst>
      <p:ext uri="{BB962C8B-B14F-4D97-AF65-F5344CB8AC3E}">
        <p14:creationId xmlns:p14="http://schemas.microsoft.com/office/powerpoint/2010/main" val="3297648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AAA1-E065-4A5A-840C-E231DEF82880}"/>
              </a:ext>
            </a:extLst>
          </p:cNvPr>
          <p:cNvSpPr>
            <a:spLocks noGrp="1"/>
          </p:cNvSpPr>
          <p:nvPr>
            <p:ph type="title"/>
          </p:nvPr>
        </p:nvSpPr>
        <p:spPr/>
        <p:txBody>
          <a:bodyPr/>
          <a:lstStyle/>
          <a:p>
            <a:r>
              <a:rPr lang="en-US" dirty="0"/>
              <a:t>Rosa Parks</a:t>
            </a:r>
            <a:endParaRPr lang="en-GB" dirty="0"/>
          </a:p>
        </p:txBody>
      </p:sp>
      <p:sp>
        <p:nvSpPr>
          <p:cNvPr id="3" name="Text Placeholder 2">
            <a:extLst>
              <a:ext uri="{FF2B5EF4-FFF2-40B4-BE49-F238E27FC236}">
                <a16:creationId xmlns:a16="http://schemas.microsoft.com/office/drawing/2014/main" id="{7609DF03-BF6B-42E1-A717-5BB8CA6EA9D0}"/>
              </a:ext>
            </a:extLst>
          </p:cNvPr>
          <p:cNvSpPr>
            <a:spLocks noGrp="1"/>
          </p:cNvSpPr>
          <p:nvPr>
            <p:ph type="body" idx="1"/>
          </p:nvPr>
        </p:nvSpPr>
        <p:spPr/>
        <p:txBody>
          <a:bodyPr/>
          <a:lstStyle/>
          <a:p>
            <a:r>
              <a:rPr lang="en-US" dirty="0"/>
              <a:t>1913 -2005</a:t>
            </a:r>
            <a:endParaRPr lang="en-GB" dirty="0"/>
          </a:p>
        </p:txBody>
      </p:sp>
      <p:pic>
        <p:nvPicPr>
          <p:cNvPr id="4" name="Picture 3">
            <a:extLst>
              <a:ext uri="{FF2B5EF4-FFF2-40B4-BE49-F238E27FC236}">
                <a16:creationId xmlns:a16="http://schemas.microsoft.com/office/drawing/2014/main" id="{097E1300-373A-4FAB-8B84-BE5382DB117B}"/>
              </a:ext>
            </a:extLst>
          </p:cNvPr>
          <p:cNvPicPr>
            <a:picLocks noChangeAspect="1"/>
          </p:cNvPicPr>
          <p:nvPr/>
        </p:nvPicPr>
        <p:blipFill>
          <a:blip r:embed="rId2"/>
          <a:stretch>
            <a:fillRect/>
          </a:stretch>
        </p:blipFill>
        <p:spPr>
          <a:xfrm>
            <a:off x="457200" y="265413"/>
            <a:ext cx="3300763" cy="3991036"/>
          </a:xfrm>
          <a:prstGeom prst="rect">
            <a:avLst/>
          </a:prstGeom>
        </p:spPr>
      </p:pic>
      <p:sp>
        <p:nvSpPr>
          <p:cNvPr id="10" name="TextBox 9">
            <a:extLst>
              <a:ext uri="{FF2B5EF4-FFF2-40B4-BE49-F238E27FC236}">
                <a16:creationId xmlns:a16="http://schemas.microsoft.com/office/drawing/2014/main" id="{1CF21D45-E12C-4E34-93C8-734424539C62}"/>
              </a:ext>
            </a:extLst>
          </p:cNvPr>
          <p:cNvSpPr txBox="1"/>
          <p:nvPr/>
        </p:nvSpPr>
        <p:spPr>
          <a:xfrm>
            <a:off x="4113196" y="154975"/>
            <a:ext cx="7283116" cy="378719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Rosa Parks (1913—2005) helped initiate the civil rights movement in the United States when she refused to give up her seat to a white man on a Montgomery, Alabama bus in 1955. Her actions inspired the leaders of the local Black community to organize the Montgomery Bus Boycott. Led by a young Rev. Dr. Martin Luther King Jr., the boycott lasted more than a year—during which Parks not coincidentally lost her job—and ended only when the U.S. Supreme Court ruled that bus segregation was unconstitutional. Over the next half-century, Parks became a nationally </a:t>
            </a:r>
            <a:r>
              <a:rPr kumimoji="0" lang="en-US" sz="1800" b="0" i="0" u="none" strike="noStrike" kern="1200" cap="none" spc="0" normalizeH="0" baseline="0" noProof="0" dirty="0">
                <a:ln>
                  <a:noFill/>
                </a:ln>
                <a:solidFill>
                  <a:srgbClr val="181818"/>
                </a:solidFill>
                <a:effectLst/>
                <a:uLnTx/>
                <a:uFillTx/>
                <a:latin typeface="Tw Cen MT" panose="020B0602020104020603"/>
                <a:ea typeface="+mn-ea"/>
                <a:cs typeface="+mn-cs"/>
              </a:rPr>
              <a:t>recognized symbol of dignity and strength in the struggle to end entrenched </a:t>
            </a:r>
            <a:r>
              <a:rPr kumimoji="0" lang="en-US" sz="1800" b="0" i="0" u="sng" strike="noStrike" kern="1200" cap="none" spc="0" normalizeH="0" baseline="0" noProof="0" dirty="0">
                <a:ln>
                  <a:noFill/>
                </a:ln>
                <a:solidFill>
                  <a:srgbClr val="E80C30"/>
                </a:solidFill>
                <a:effectLst/>
                <a:uLnTx/>
                <a:uFillTx/>
                <a:latin typeface="Tw Cen MT" panose="020B0602020104020603"/>
                <a:ea typeface="+mn-ea"/>
                <a:cs typeface="+mn-cs"/>
              </a:rPr>
              <a:t>racial segregation</a:t>
            </a:r>
            <a:r>
              <a:rPr kumimoji="0" lang="en-US" sz="1800" b="0" i="0" u="none" strike="noStrike" kern="1200" cap="none" spc="0" normalizeH="0" baseline="0" noProof="0" dirty="0">
                <a:ln>
                  <a:noFill/>
                </a:ln>
                <a:solidFill>
                  <a:srgbClr val="181818"/>
                </a:solidFill>
                <a:effectLst/>
                <a:uLnTx/>
                <a:uFillTx/>
                <a:latin typeface="Tw Cen MT" panose="020B0602020104020603"/>
                <a:ea typeface="+mn-ea"/>
                <a:cs typeface="+mn-cs"/>
              </a:rPr>
              <a:t>.</a:t>
            </a:r>
            <a:endParaRPr kumimoji="0" lang="en-GB" sz="18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27254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A98D-BBD0-46A1-8884-65EF4FD600E4}"/>
              </a:ext>
            </a:extLst>
          </p:cNvPr>
          <p:cNvSpPr>
            <a:spLocks noGrp="1"/>
          </p:cNvSpPr>
          <p:nvPr>
            <p:ph type="title"/>
          </p:nvPr>
        </p:nvSpPr>
        <p:spPr/>
        <p:txBody>
          <a:bodyPr/>
          <a:lstStyle/>
          <a:p>
            <a:r>
              <a:rPr lang="en-US" dirty="0"/>
              <a:t>Hedy </a:t>
            </a:r>
            <a:r>
              <a:rPr lang="en-US" dirty="0" err="1"/>
              <a:t>Lamarr</a:t>
            </a:r>
            <a:endParaRPr lang="en-GB" dirty="0"/>
          </a:p>
        </p:txBody>
      </p:sp>
      <p:sp>
        <p:nvSpPr>
          <p:cNvPr id="3" name="Text Placeholder 2">
            <a:extLst>
              <a:ext uri="{FF2B5EF4-FFF2-40B4-BE49-F238E27FC236}">
                <a16:creationId xmlns:a16="http://schemas.microsoft.com/office/drawing/2014/main" id="{E5688B24-915F-4E51-9306-F163CBF7CF63}"/>
              </a:ext>
            </a:extLst>
          </p:cNvPr>
          <p:cNvSpPr>
            <a:spLocks noGrp="1"/>
          </p:cNvSpPr>
          <p:nvPr>
            <p:ph type="body" idx="1"/>
          </p:nvPr>
        </p:nvSpPr>
        <p:spPr/>
        <p:txBody>
          <a:bodyPr/>
          <a:lstStyle/>
          <a:p>
            <a:endParaRPr lang="en-GB" dirty="0"/>
          </a:p>
        </p:txBody>
      </p:sp>
      <p:sp>
        <p:nvSpPr>
          <p:cNvPr id="5" name="TextBox 4">
            <a:extLst>
              <a:ext uri="{FF2B5EF4-FFF2-40B4-BE49-F238E27FC236}">
                <a16:creationId xmlns:a16="http://schemas.microsoft.com/office/drawing/2014/main" id="{E534AEB7-3159-4E6E-97F2-478BE7EB868B}"/>
              </a:ext>
            </a:extLst>
          </p:cNvPr>
          <p:cNvSpPr txBox="1"/>
          <p:nvPr/>
        </p:nvSpPr>
        <p:spPr>
          <a:xfrm>
            <a:off x="5463139" y="525446"/>
            <a:ext cx="6097604" cy="337169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Often called “The Most Beautiful Woman in Film,” Hedy </a:t>
            </a:r>
            <a:r>
              <a:rPr kumimoji="0" lang="en-US" sz="1800" b="0" i="0" u="none" strike="noStrike" kern="1200" cap="none" spc="0" normalizeH="0" baseline="0" noProof="0" dirty="0" err="1">
                <a:ln>
                  <a:noFill/>
                </a:ln>
                <a:solidFill>
                  <a:srgbClr val="2E2B21"/>
                </a:solidFill>
                <a:effectLst/>
                <a:uLnTx/>
                <a:uFillTx/>
                <a:latin typeface="Tw Cen MT" panose="020B0602020104020603"/>
                <a:ea typeface="+mn-ea"/>
                <a:cs typeface="+mn-cs"/>
              </a:rPr>
              <a:t>Lamarr</a:t>
            </a: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 was more than what met the eye. While </a:t>
            </a:r>
            <a:r>
              <a:rPr kumimoji="0" lang="en-US" sz="1800" b="0" i="0" u="none" strike="noStrike" kern="1200" cap="none" spc="0" normalizeH="0" baseline="0" noProof="0" dirty="0" err="1">
                <a:ln>
                  <a:noFill/>
                </a:ln>
                <a:solidFill>
                  <a:srgbClr val="2E2B21"/>
                </a:solidFill>
                <a:effectLst/>
                <a:uLnTx/>
                <a:uFillTx/>
                <a:latin typeface="Tw Cen MT" panose="020B0602020104020603"/>
                <a:ea typeface="+mn-ea"/>
                <a:cs typeface="+mn-cs"/>
              </a:rPr>
              <a:t>Lamarr’s</a:t>
            </a: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 screen presence made her one of the most popular actresses of her day, she was also an inventor with a sharp mind. Along with avant-garde composer George </a:t>
            </a:r>
            <a:r>
              <a:rPr kumimoji="0" lang="en-US" sz="1800" b="0" i="0" u="none" strike="noStrike" kern="1200" cap="none" spc="0" normalizeH="0" baseline="0" noProof="0" dirty="0" err="1">
                <a:ln>
                  <a:noFill/>
                </a:ln>
                <a:solidFill>
                  <a:srgbClr val="2E2B21"/>
                </a:solidFill>
                <a:effectLst/>
                <a:uLnTx/>
                <a:uFillTx/>
                <a:latin typeface="Tw Cen MT" panose="020B0602020104020603"/>
                <a:ea typeface="+mn-ea"/>
                <a:cs typeface="+mn-cs"/>
              </a:rPr>
              <a:t>Anthiel</a:t>
            </a: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 </a:t>
            </a:r>
            <a:r>
              <a:rPr kumimoji="0" lang="en-US" sz="1800" b="0" i="0" u="none" strike="noStrike" kern="1200" cap="none" spc="0" normalizeH="0" baseline="0" noProof="0" dirty="0" err="1">
                <a:ln>
                  <a:noFill/>
                </a:ln>
                <a:solidFill>
                  <a:srgbClr val="2E2B21"/>
                </a:solidFill>
                <a:effectLst/>
                <a:uLnTx/>
                <a:uFillTx/>
                <a:latin typeface="Tw Cen MT" panose="020B0602020104020603"/>
                <a:ea typeface="+mn-ea"/>
                <a:cs typeface="+mn-cs"/>
              </a:rPr>
              <a:t>Lamarr</a:t>
            </a:r>
            <a:r>
              <a:rPr kumimoji="0" lang="en-US" sz="1800" b="0" i="0" u="none" strike="noStrike" kern="1200" cap="none" spc="0" normalizeH="0" baseline="0" noProof="0" dirty="0">
                <a:ln>
                  <a:noFill/>
                </a:ln>
                <a:solidFill>
                  <a:srgbClr val="2E2B21"/>
                </a:solidFill>
                <a:effectLst/>
                <a:uLnTx/>
                <a:uFillTx/>
                <a:latin typeface="Tw Cen MT" panose="020B0602020104020603"/>
                <a:ea typeface="+mn-ea"/>
                <a:cs typeface="+mn-cs"/>
              </a:rPr>
              <a:t> developed a new method of “frequency hopping,” a technique for disguising radio transmissions by making the signal jump between different channels in a prearranged pattern</a:t>
            </a:r>
            <a:endParaRPr kumimoji="0" lang="en-GB" sz="18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pic>
        <p:nvPicPr>
          <p:cNvPr id="3074" name="Picture 2" descr="Hedy Lamarr">
            <a:extLst>
              <a:ext uri="{FF2B5EF4-FFF2-40B4-BE49-F238E27FC236}">
                <a16:creationId xmlns:a16="http://schemas.microsoft.com/office/drawing/2014/main" id="{98D32802-6ABD-4C79-9EDD-4801E5C63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56" y="706737"/>
            <a:ext cx="4839578" cy="2722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224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11F03-3138-4348-9A15-C04AAE0BB161}"/>
              </a:ext>
            </a:extLst>
          </p:cNvPr>
          <p:cNvSpPr>
            <a:spLocks noGrp="1"/>
          </p:cNvSpPr>
          <p:nvPr>
            <p:ph type="title"/>
          </p:nvPr>
        </p:nvSpPr>
        <p:spPr/>
        <p:txBody>
          <a:bodyPr/>
          <a:lstStyle/>
          <a:p>
            <a:r>
              <a:rPr lang="en-US" dirty="0"/>
              <a:t>Rosalind Franklin</a:t>
            </a:r>
            <a:endParaRPr lang="en-GB" dirty="0"/>
          </a:p>
        </p:txBody>
      </p:sp>
      <p:sp>
        <p:nvSpPr>
          <p:cNvPr id="3" name="Text Placeholder 2">
            <a:extLst>
              <a:ext uri="{FF2B5EF4-FFF2-40B4-BE49-F238E27FC236}">
                <a16:creationId xmlns:a16="http://schemas.microsoft.com/office/drawing/2014/main" id="{AA6842F1-C8FA-4E2C-870D-DA8EB7DA7F75}"/>
              </a:ext>
            </a:extLst>
          </p:cNvPr>
          <p:cNvSpPr>
            <a:spLocks noGrp="1"/>
          </p:cNvSpPr>
          <p:nvPr>
            <p:ph type="body" idx="1"/>
          </p:nvPr>
        </p:nvSpPr>
        <p:spPr/>
        <p:txBody>
          <a:bodyPr/>
          <a:lstStyle/>
          <a:p>
            <a:r>
              <a:rPr lang="en-US" dirty="0"/>
              <a:t>1920 - 1958</a:t>
            </a:r>
            <a:endParaRPr lang="en-GB" dirty="0"/>
          </a:p>
        </p:txBody>
      </p:sp>
      <p:sp>
        <p:nvSpPr>
          <p:cNvPr id="5" name="TextBox 4">
            <a:extLst>
              <a:ext uri="{FF2B5EF4-FFF2-40B4-BE49-F238E27FC236}">
                <a16:creationId xmlns:a16="http://schemas.microsoft.com/office/drawing/2014/main" id="{502E8323-88F2-4566-A042-770204B92BB6}"/>
              </a:ext>
            </a:extLst>
          </p:cNvPr>
          <p:cNvSpPr txBox="1"/>
          <p:nvPr/>
        </p:nvSpPr>
        <p:spPr>
          <a:xfrm>
            <a:off x="5811252" y="419125"/>
            <a:ext cx="6097604" cy="2957476"/>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open-sans"/>
                <a:ea typeface="+mn-ea"/>
                <a:cs typeface="+mn-cs"/>
              </a:rPr>
              <a:t>Rosalind Franklin earned a Ph.D. in physical chemistry from Cambridge University. She learned crystallography and X-ray diffraction, techniques that she applied to DNA fibers. One of her photographs provided key insights into DNA structure. Other scientists used it as evidence to support their DNA model and took credit for the discovery. Franklin died of ovarian cancer in 1958, at age 37.</a:t>
            </a:r>
            <a:endParaRPr kumimoji="0" lang="en-GB" sz="1800" b="0" i="0" u="none" strike="noStrike" kern="1200" cap="none" spc="0" normalizeH="0" baseline="0" noProof="0" dirty="0">
              <a:ln>
                <a:noFill/>
              </a:ln>
              <a:solidFill>
                <a:srgbClr val="2E2B21"/>
              </a:solidFill>
              <a:effectLst/>
              <a:uLnTx/>
              <a:uFillTx/>
              <a:latin typeface="Tw Cen MT" panose="020B0602020104020603"/>
              <a:ea typeface="+mn-ea"/>
              <a:cs typeface="+mn-cs"/>
            </a:endParaRPr>
          </a:p>
        </p:txBody>
      </p:sp>
      <p:pic>
        <p:nvPicPr>
          <p:cNvPr id="4098" name="Picture 2" descr="Rosalind Franklin">
            <a:extLst>
              <a:ext uri="{FF2B5EF4-FFF2-40B4-BE49-F238E27FC236}">
                <a16:creationId xmlns:a16="http://schemas.microsoft.com/office/drawing/2014/main" id="{523C13F6-4C90-4DAF-9948-FC5F5D4B4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791" y="419125"/>
            <a:ext cx="3720965" cy="372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77627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docProps/app.xml><?xml version="1.0" encoding="utf-8"?>
<Properties xmlns="http://schemas.openxmlformats.org/officeDocument/2006/extended-properties" xmlns:vt="http://schemas.openxmlformats.org/officeDocument/2006/docPropsVTypes">
  <TotalTime>2</TotalTime>
  <Words>750</Words>
  <Application>Microsoft Office PowerPoint</Application>
  <PresentationFormat>Widescreen</PresentationFormat>
  <Paragraphs>32</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open-sans</vt:lpstr>
      <vt:lpstr>Tw Cen MT</vt:lpstr>
      <vt:lpstr>Tw Cen MT Condensed</vt:lpstr>
      <vt:lpstr>Wingdings 3</vt:lpstr>
      <vt:lpstr>Integral</vt:lpstr>
      <vt:lpstr>Happy international women's day</vt:lpstr>
      <vt:lpstr>Ruth Ginsburg</vt:lpstr>
      <vt:lpstr>Harriet Tubman</vt:lpstr>
      <vt:lpstr>Emmeline Pankhurst</vt:lpstr>
      <vt:lpstr>Rosa Parks</vt:lpstr>
      <vt:lpstr>Hedy Lamarr</vt:lpstr>
      <vt:lpstr>Rosalind Franklin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Downes</dc:creator>
  <cp:lastModifiedBy>Lucy Dryden</cp:lastModifiedBy>
  <cp:revision>2</cp:revision>
  <dcterms:created xsi:type="dcterms:W3CDTF">2022-03-08T08:03:36Z</dcterms:created>
  <dcterms:modified xsi:type="dcterms:W3CDTF">2022-03-08T08:50:16Z</dcterms:modified>
</cp:coreProperties>
</file>