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4"/>
  </p:sldMasterIdLst>
  <p:notesMasterIdLst>
    <p:notesMasterId r:id="rId48"/>
  </p:notesMasterIdLst>
  <p:sldIdLst>
    <p:sldId id="256" r:id="rId5"/>
    <p:sldId id="262" r:id="rId6"/>
    <p:sldId id="312" r:id="rId7"/>
    <p:sldId id="314" r:id="rId8"/>
    <p:sldId id="315" r:id="rId9"/>
    <p:sldId id="325" r:id="rId10"/>
    <p:sldId id="329" r:id="rId11"/>
    <p:sldId id="336" r:id="rId12"/>
    <p:sldId id="317" r:id="rId13"/>
    <p:sldId id="334" r:id="rId14"/>
    <p:sldId id="319" r:id="rId15"/>
    <p:sldId id="316" r:id="rId16"/>
    <p:sldId id="273" r:id="rId17"/>
    <p:sldId id="274" r:id="rId18"/>
    <p:sldId id="279" r:id="rId19"/>
    <p:sldId id="277" r:id="rId20"/>
    <p:sldId id="301" r:id="rId21"/>
    <p:sldId id="305" r:id="rId22"/>
    <p:sldId id="285" r:id="rId23"/>
    <p:sldId id="309" r:id="rId24"/>
    <p:sldId id="287" r:id="rId25"/>
    <p:sldId id="311" r:id="rId26"/>
    <p:sldId id="327" r:id="rId27"/>
    <p:sldId id="281" r:id="rId28"/>
    <p:sldId id="335" r:id="rId29"/>
    <p:sldId id="313" r:id="rId30"/>
    <p:sldId id="326" r:id="rId31"/>
    <p:sldId id="259" r:id="rId32"/>
    <p:sldId id="338" r:id="rId33"/>
    <p:sldId id="339" r:id="rId34"/>
    <p:sldId id="341" r:id="rId35"/>
    <p:sldId id="343" r:id="rId36"/>
    <p:sldId id="291" r:id="rId37"/>
    <p:sldId id="337" r:id="rId38"/>
    <p:sldId id="331" r:id="rId39"/>
    <p:sldId id="324" r:id="rId40"/>
    <p:sldId id="342" r:id="rId41"/>
    <p:sldId id="289" r:id="rId42"/>
    <p:sldId id="292" r:id="rId43"/>
    <p:sldId id="332" r:id="rId44"/>
    <p:sldId id="270" r:id="rId45"/>
    <p:sldId id="318" r:id="rId46"/>
    <p:sldId id="328"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94F"/>
    <a:srgbClr val="002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DEA40-9296-F7C6-E13E-EFF0205FC5DC}" v="47" dt="2022-11-28T14:02:47.159"/>
    <p1510:client id="{253B9FD3-D1AD-76BF-52D1-863A82B08BE4}" v="124" dt="2022-11-27T00:10:31.155"/>
    <p1510:client id="{8E974EF5-8806-EF85-B4A2-60719AAD63FB}" v="12" dt="2022-11-28T17:16:28.024"/>
    <p1510:client id="{99E63519-4614-9C47-55F9-74CBDDC5FF68}" v="4831" dt="2022-11-26T23:12:06.420"/>
    <p1510:client id="{ADD1384E-0933-4149-968F-AB9023409F60}" v="635" dt="2022-08-31T08:00:58.670"/>
    <p1510:client id="{BE3B789C-4B12-47DE-53CC-5CB96D2F6CBE}" v="695" dt="2022-09-01T11:07:34.587"/>
    <p1510:client id="{DB039222-09FE-2A1A-1708-1ED35CAD8C72}" v="20" dt="2022-11-28T07:29:47.800"/>
    <p1510:client id="{DFB77D7E-9230-4239-225B-F169161F70A3}" v="14" dt="2022-12-05T19:16:56.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CE606-94F9-40EB-9246-42ACB1A25579}" type="datetimeFigureOut">
              <a:rPr lang="en-GB" smtClean="0"/>
              <a:t>15/12/2022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615A1-E352-4E91-9C2D-D567D3F59D25}" type="slidenum">
              <a:rPr lang="en-GB" smtClean="0"/>
              <a:t>‹#›</a:t>
            </a:fld>
            <a:endParaRPr lang="en-GB"/>
          </a:p>
        </p:txBody>
      </p:sp>
    </p:spTree>
    <p:extLst>
      <p:ext uri="{BB962C8B-B14F-4D97-AF65-F5344CB8AC3E}">
        <p14:creationId xmlns:p14="http://schemas.microsoft.com/office/powerpoint/2010/main" val="334996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9263" indent="-449263">
              <a:buFont typeface="Wingdings" panose="05000000000000000000" pitchFamily="2" charset="2"/>
              <a:buChar char="Ø"/>
            </a:pPr>
            <a:r>
              <a:rPr lang="en-US">
                <a:solidFill>
                  <a:srgbClr val="00594F"/>
                </a:solidFill>
              </a:rPr>
              <a:t>Fear </a:t>
            </a:r>
          </a:p>
          <a:p>
            <a:pPr marL="449263" indent="-449263">
              <a:buFont typeface="Wingdings" panose="05000000000000000000" pitchFamily="2" charset="2"/>
              <a:buChar char="Ø"/>
            </a:pPr>
            <a:r>
              <a:rPr lang="en-US">
                <a:solidFill>
                  <a:srgbClr val="00594F"/>
                </a:solidFill>
              </a:rPr>
              <a:t>Anger</a:t>
            </a:r>
          </a:p>
          <a:p>
            <a:pPr marL="449263" indent="-449263">
              <a:buFont typeface="Wingdings" panose="05000000000000000000" pitchFamily="2" charset="2"/>
              <a:buChar char="Ø"/>
            </a:pPr>
            <a:r>
              <a:rPr lang="en-US">
                <a:solidFill>
                  <a:srgbClr val="00594F"/>
                </a:solidFill>
              </a:rPr>
              <a:t>Joy </a:t>
            </a:r>
          </a:p>
          <a:p>
            <a:pPr marL="449263" indent="-449263">
              <a:buFont typeface="Wingdings" panose="05000000000000000000" pitchFamily="2" charset="2"/>
              <a:buChar char="Ø"/>
            </a:pPr>
            <a:r>
              <a:rPr lang="en-US">
                <a:solidFill>
                  <a:srgbClr val="00594F"/>
                </a:solidFill>
              </a:rPr>
              <a:t>Disgust</a:t>
            </a:r>
          </a:p>
          <a:p>
            <a:pPr marL="449263" indent="-449263">
              <a:buFont typeface="Wingdings" panose="05000000000000000000" pitchFamily="2" charset="2"/>
              <a:buChar char="Ø"/>
            </a:pPr>
            <a:r>
              <a:rPr lang="en-US">
                <a:solidFill>
                  <a:srgbClr val="00594F"/>
                </a:solidFill>
              </a:rPr>
              <a:t>Sadness</a:t>
            </a:r>
          </a:p>
          <a:p>
            <a:pPr marL="449263" indent="-449263">
              <a:buFont typeface="Wingdings" panose="05000000000000000000" pitchFamily="2" charset="2"/>
              <a:buChar char="Ø"/>
            </a:pPr>
            <a:r>
              <a:rPr lang="en-US">
                <a:solidFill>
                  <a:srgbClr val="00594F"/>
                </a:solidFill>
              </a:rPr>
              <a:t>Surprise</a:t>
            </a:r>
          </a:p>
          <a:p>
            <a:endParaRPr lang="en-GB"/>
          </a:p>
        </p:txBody>
      </p:sp>
      <p:sp>
        <p:nvSpPr>
          <p:cNvPr id="4" name="Slide Number Placeholder 3"/>
          <p:cNvSpPr>
            <a:spLocks noGrp="1"/>
          </p:cNvSpPr>
          <p:nvPr>
            <p:ph type="sldNum" sz="quarter" idx="5"/>
          </p:nvPr>
        </p:nvSpPr>
        <p:spPr/>
        <p:txBody>
          <a:bodyPr/>
          <a:lstStyle/>
          <a:p>
            <a:fld id="{241615A1-E352-4E91-9C2D-D567D3F59D25}" type="slidenum">
              <a:rPr lang="en-GB" smtClean="0"/>
              <a:t>16</a:t>
            </a:fld>
            <a:endParaRPr lang="en-GB"/>
          </a:p>
        </p:txBody>
      </p:sp>
    </p:spTree>
    <p:extLst>
      <p:ext uri="{BB962C8B-B14F-4D97-AF65-F5344CB8AC3E}">
        <p14:creationId xmlns:p14="http://schemas.microsoft.com/office/powerpoint/2010/main" val="253972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Think of a young person that you have taught where you may have seen them ‘Flip there lid’.  Can you think of an example when you have flipped your own lid?</a:t>
            </a:r>
          </a:p>
        </p:txBody>
      </p:sp>
      <p:sp>
        <p:nvSpPr>
          <p:cNvPr id="4" name="Slide Number Placeholder 3"/>
          <p:cNvSpPr>
            <a:spLocks noGrp="1"/>
          </p:cNvSpPr>
          <p:nvPr>
            <p:ph type="sldNum" sz="quarter" idx="5"/>
          </p:nvPr>
        </p:nvSpPr>
        <p:spPr/>
        <p:txBody>
          <a:bodyPr/>
          <a:lstStyle/>
          <a:p>
            <a:fld id="{241615A1-E352-4E91-9C2D-D567D3F59D25}" type="slidenum">
              <a:rPr lang="en-GB" smtClean="0"/>
              <a:t>18</a:t>
            </a:fld>
            <a:endParaRPr lang="en-GB"/>
          </a:p>
        </p:txBody>
      </p:sp>
    </p:spTree>
    <p:extLst>
      <p:ext uri="{BB962C8B-B14F-4D97-AF65-F5344CB8AC3E}">
        <p14:creationId xmlns:p14="http://schemas.microsoft.com/office/powerpoint/2010/main" val="4278772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77F184B-1AF3-4EE6-9590-6FF50A2E169D}" type="datetimeFigureOut">
              <a:rPr lang="en-GB" smtClean="0"/>
              <a:t>15/12/2022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2C134-C8CE-4164-B37A-4F3BB43FA90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35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184B-1AF3-4EE6-9590-6FF50A2E169D}" type="datetimeFigureOut">
              <a:rPr lang="en-GB" smtClean="0"/>
              <a:t>15/12/2022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50564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184B-1AF3-4EE6-9590-6FF50A2E169D}" type="datetimeFigureOut">
              <a:rPr lang="en-GB" smtClean="0"/>
              <a:t>15/12/2022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156946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184B-1AF3-4EE6-9590-6FF50A2E169D}" type="datetimeFigureOut">
              <a:rPr lang="en-GB" smtClean="0"/>
              <a:t>15/12/2022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171723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7F184B-1AF3-4EE6-9590-6FF50A2E169D}" type="datetimeFigureOut">
              <a:rPr lang="en-GB" smtClean="0"/>
              <a:t>15/12/2022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2C134-C8CE-4164-B37A-4F3BB43FA90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2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184B-1AF3-4EE6-9590-6FF50A2E169D}" type="datetimeFigureOut">
              <a:rPr lang="en-GB" smtClean="0"/>
              <a:t>15/12/2022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179283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184B-1AF3-4EE6-9590-6FF50A2E169D}" type="datetimeFigureOut">
              <a:rPr lang="en-GB" smtClean="0"/>
              <a:t>15/12/2022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363789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184B-1AF3-4EE6-9590-6FF50A2E169D}" type="datetimeFigureOut">
              <a:rPr lang="en-GB" smtClean="0"/>
              <a:t>15/12/2022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217709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77F184B-1AF3-4EE6-9590-6FF50A2E169D}" type="datetimeFigureOut">
              <a:rPr lang="en-GB" smtClean="0"/>
              <a:t>15/12/2022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222130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77F184B-1AF3-4EE6-9590-6FF50A2E169D}" type="datetimeFigureOut">
              <a:rPr lang="en-GB" smtClean="0"/>
              <a:t>15/12/2022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C2C134-C8CE-4164-B37A-4F3BB43FA902}" type="slidenum">
              <a:rPr lang="en-GB" smtClean="0"/>
              <a:t>‹#›</a:t>
            </a:fld>
            <a:endParaRPr lang="en-GB"/>
          </a:p>
        </p:txBody>
      </p:sp>
    </p:spTree>
    <p:extLst>
      <p:ext uri="{BB962C8B-B14F-4D97-AF65-F5344CB8AC3E}">
        <p14:creationId xmlns:p14="http://schemas.microsoft.com/office/powerpoint/2010/main" val="317286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7F184B-1AF3-4EE6-9590-6FF50A2E169D}" type="datetimeFigureOut">
              <a:rPr lang="en-GB" smtClean="0"/>
              <a:t>15/12/2022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10896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77F184B-1AF3-4EE6-9590-6FF50A2E169D}" type="datetimeFigureOut">
              <a:rPr lang="en-GB" smtClean="0"/>
              <a:t>15/12/2022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C2C134-C8CE-4164-B37A-4F3BB43FA90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320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nhs.uk/every-mind-matters/mental-wellbeing-tips/youth-mental-health/"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hyperlink" Target="https://www.bbc.co.uk/news/health-4630624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ngminds.org.uk/about-us/media-centre/mental-health-statistic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7DB91-07E5-44C3-8EAD-64A64BBD678F}"/>
              </a:ext>
            </a:extLst>
          </p:cNvPr>
          <p:cNvSpPr>
            <a:spLocks noGrp="1"/>
          </p:cNvSpPr>
          <p:nvPr>
            <p:ph type="ctrTitle"/>
          </p:nvPr>
        </p:nvSpPr>
        <p:spPr>
          <a:xfrm>
            <a:off x="3044613" y="2551063"/>
            <a:ext cx="10058400" cy="1139049"/>
          </a:xfrm>
        </p:spPr>
        <p:txBody>
          <a:bodyPr>
            <a:normAutofit/>
          </a:bodyPr>
          <a:lstStyle/>
          <a:p>
            <a:r>
              <a:rPr lang="en-US" sz="4800" i="1">
                <a:solidFill>
                  <a:srgbClr val="00594F"/>
                </a:solidFill>
                <a:cs typeface="Calibri Light"/>
              </a:rPr>
              <a:t>"Become Aware and Care"</a:t>
            </a:r>
          </a:p>
        </p:txBody>
      </p:sp>
      <p:sp>
        <p:nvSpPr>
          <p:cNvPr id="3" name="Subtitle 2">
            <a:extLst>
              <a:ext uri="{FF2B5EF4-FFF2-40B4-BE49-F238E27FC236}">
                <a16:creationId xmlns:a16="http://schemas.microsoft.com/office/drawing/2014/main" id="{5052A665-58EE-41D0-B0D6-98A144292E54}"/>
              </a:ext>
            </a:extLst>
          </p:cNvPr>
          <p:cNvSpPr>
            <a:spLocks noGrp="1"/>
          </p:cNvSpPr>
          <p:nvPr>
            <p:ph type="subTitle" idx="1"/>
          </p:nvPr>
        </p:nvSpPr>
        <p:spPr/>
        <p:txBody>
          <a:bodyPr vert="horz" lIns="91440" tIns="45720" rIns="91440" bIns="45720" rtlCol="0" anchor="t">
            <a:normAutofit fontScale="85000" lnSpcReduction="20000"/>
          </a:bodyPr>
          <a:lstStyle/>
          <a:p>
            <a:r>
              <a:rPr lang="en-US"/>
              <a:t>Mental Health and Emotion Coaching Workshop </a:t>
            </a:r>
            <a:endParaRPr lang="en-GB"/>
          </a:p>
          <a:p>
            <a:r>
              <a:rPr lang="en-US"/>
              <a:t>Parent/</a:t>
            </a:r>
            <a:r>
              <a:rPr lang="en-US" err="1"/>
              <a:t>carer</a:t>
            </a:r>
            <a:r>
              <a:rPr lang="en-US"/>
              <a:t> engagement Session </a:t>
            </a:r>
            <a:endParaRPr lang="en-GB">
              <a:cs typeface="Calibri Light"/>
            </a:endParaRPr>
          </a:p>
          <a:p>
            <a:r>
              <a:rPr lang="en-US"/>
              <a:t>28 November 2022</a:t>
            </a:r>
            <a:endParaRPr lang="en-GB">
              <a:cs typeface="Calibri Light"/>
            </a:endParaRPr>
          </a:p>
        </p:txBody>
      </p:sp>
      <p:pic>
        <p:nvPicPr>
          <p:cNvPr id="6" name="Picture 5">
            <a:extLst>
              <a:ext uri="{FF2B5EF4-FFF2-40B4-BE49-F238E27FC236}">
                <a16:creationId xmlns:a16="http://schemas.microsoft.com/office/drawing/2014/main" id="{C0F696A0-A5B5-45C3-971C-9FC9B4A717D5}"/>
              </a:ext>
            </a:extLst>
          </p:cNvPr>
          <p:cNvPicPr>
            <a:picLocks noChangeAspect="1"/>
          </p:cNvPicPr>
          <p:nvPr/>
        </p:nvPicPr>
        <p:blipFill rotWithShape="1">
          <a:blip r:embed="rId2">
            <a:extLst>
              <a:ext uri="{28A0092B-C50C-407E-A947-70E740481C1C}">
                <a14:useLocalDpi xmlns:a14="http://schemas.microsoft.com/office/drawing/2010/main" val="0"/>
              </a:ext>
            </a:extLst>
          </a:blip>
          <a:srcRect l="8798" t="20283" r="9227" b="12136"/>
          <a:stretch/>
        </p:blipFill>
        <p:spPr>
          <a:xfrm>
            <a:off x="3517752" y="801285"/>
            <a:ext cx="5387107" cy="196260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800282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10;&#10;Description automatically generated">
            <a:extLst>
              <a:ext uri="{FF2B5EF4-FFF2-40B4-BE49-F238E27FC236}">
                <a16:creationId xmlns:a16="http://schemas.microsoft.com/office/drawing/2014/main" id="{C165C617-87DC-4BA5-1A6D-DAE8B767EE90}"/>
              </a:ext>
            </a:extLst>
          </p:cNvPr>
          <p:cNvPicPr>
            <a:picLocks noGrp="1" noChangeAspect="1"/>
          </p:cNvPicPr>
          <p:nvPr>
            <p:ph idx="1"/>
          </p:nvPr>
        </p:nvPicPr>
        <p:blipFill>
          <a:blip r:embed="rId2"/>
          <a:stretch>
            <a:fillRect/>
          </a:stretch>
        </p:blipFill>
        <p:spPr>
          <a:xfrm>
            <a:off x="1262340" y="688623"/>
            <a:ext cx="9855280" cy="5490915"/>
          </a:xfrm>
        </p:spPr>
      </p:pic>
    </p:spTree>
    <p:extLst>
      <p:ext uri="{BB962C8B-B14F-4D97-AF65-F5344CB8AC3E}">
        <p14:creationId xmlns:p14="http://schemas.microsoft.com/office/powerpoint/2010/main" val="443140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A2500F6-F398-3647-BF59-62232113290E}"/>
              </a:ext>
            </a:extLst>
          </p:cNvPr>
          <p:cNvSpPr txBox="1">
            <a:spLocks/>
          </p:cNvSpPr>
          <p:nvPr/>
        </p:nvSpPr>
        <p:spPr>
          <a:xfrm>
            <a:off x="370667" y="867981"/>
            <a:ext cx="10058400" cy="75909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a:solidFill>
                  <a:srgbClr val="00594F"/>
                </a:solidFill>
              </a:rPr>
              <a:t>I can't control:</a:t>
            </a:r>
          </a:p>
        </p:txBody>
      </p:sp>
      <p:sp>
        <p:nvSpPr>
          <p:cNvPr id="8" name="Content Placeholder 2">
            <a:extLst>
              <a:ext uri="{FF2B5EF4-FFF2-40B4-BE49-F238E27FC236}">
                <a16:creationId xmlns:a16="http://schemas.microsoft.com/office/drawing/2014/main" id="{86274B40-E9ED-2BBB-341A-8404D817B8F2}"/>
              </a:ext>
            </a:extLst>
          </p:cNvPr>
          <p:cNvSpPr txBox="1">
            <a:spLocks/>
          </p:cNvSpPr>
          <p:nvPr/>
        </p:nvSpPr>
        <p:spPr>
          <a:xfrm>
            <a:off x="438617" y="1817512"/>
            <a:ext cx="10058401" cy="4023360"/>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8945" indent="-448945">
              <a:buFont typeface="Wingdings" panose="020F0502020204030204" pitchFamily="34" charset="0"/>
              <a:buChar char="Ø"/>
            </a:pPr>
            <a:r>
              <a:rPr lang="en-GB" sz="1800">
                <a:solidFill>
                  <a:schemeClr val="tx1"/>
                </a:solidFill>
                <a:latin typeface="Century Gothic"/>
                <a:ea typeface="+mn-lt"/>
                <a:cs typeface="+mn-lt"/>
              </a:rPr>
              <a:t>What other people think or do</a:t>
            </a:r>
          </a:p>
          <a:p>
            <a:pPr marL="448945" indent="-448945">
              <a:buFont typeface="Wingdings" panose="020F0502020204030204" pitchFamily="34" charset="0"/>
              <a:buChar char="Ø"/>
            </a:pPr>
            <a:r>
              <a:rPr lang="en-GB" sz="1800">
                <a:solidFill>
                  <a:schemeClr val="tx1"/>
                </a:solidFill>
                <a:latin typeface="Century Gothic"/>
                <a:cs typeface="Calibri"/>
              </a:rPr>
              <a:t>Other people's opinions</a:t>
            </a:r>
          </a:p>
          <a:p>
            <a:pPr marL="448945" indent="-448945">
              <a:buFont typeface="Wingdings" panose="020F0502020204030204" pitchFamily="34" charset="0"/>
              <a:buChar char="Ø"/>
            </a:pPr>
            <a:r>
              <a:rPr lang="en-GB" sz="1800">
                <a:solidFill>
                  <a:schemeClr val="tx1"/>
                </a:solidFill>
                <a:latin typeface="Century Gothic"/>
                <a:ea typeface="+mn-lt"/>
                <a:cs typeface="+mn-lt"/>
              </a:rPr>
              <a:t>The future</a:t>
            </a:r>
          </a:p>
          <a:p>
            <a:pPr marL="448945" indent="-448945">
              <a:buFont typeface="Wingdings" panose="020F0502020204030204" pitchFamily="34" charset="0"/>
              <a:buChar char="Ø"/>
            </a:pPr>
            <a:r>
              <a:rPr lang="en-GB" sz="1800">
                <a:solidFill>
                  <a:schemeClr val="tx1"/>
                </a:solidFill>
                <a:latin typeface="Century Gothic"/>
                <a:ea typeface="+mn-lt"/>
                <a:cs typeface="+mn-lt"/>
              </a:rPr>
              <a:t>The weather</a:t>
            </a:r>
          </a:p>
          <a:p>
            <a:pPr marL="448945" indent="-448945">
              <a:buFont typeface="Wingdings" panose="020F0502020204030204" pitchFamily="34" charset="0"/>
              <a:buChar char="Ø"/>
            </a:pPr>
            <a:r>
              <a:rPr lang="en-GB" sz="1800">
                <a:solidFill>
                  <a:schemeClr val="tx1"/>
                </a:solidFill>
                <a:latin typeface="Century Gothic"/>
                <a:ea typeface="+mn-lt"/>
                <a:cs typeface="+mn-lt"/>
              </a:rPr>
              <a:t>How others respond or react</a:t>
            </a:r>
          </a:p>
          <a:p>
            <a:pPr marL="448945" indent="-448945">
              <a:buFont typeface="Wingdings" panose="020F0502020204030204" pitchFamily="34" charset="0"/>
              <a:buChar char="Ø"/>
            </a:pPr>
            <a:r>
              <a:rPr lang="en-GB" sz="1800">
                <a:solidFill>
                  <a:schemeClr val="tx1"/>
                </a:solidFill>
                <a:latin typeface="Century Gothic"/>
                <a:ea typeface="+mn-lt"/>
                <a:cs typeface="+mn-lt"/>
              </a:rPr>
              <a:t>If people like or dislike me</a:t>
            </a:r>
          </a:p>
          <a:p>
            <a:pPr marL="448945" indent="-448945">
              <a:buFont typeface="Wingdings" panose="020F0502020204030204" pitchFamily="34" charset="0"/>
              <a:buChar char="Ø"/>
            </a:pPr>
            <a:r>
              <a:rPr lang="en-GB" sz="1800">
                <a:solidFill>
                  <a:schemeClr val="tx1"/>
                </a:solidFill>
                <a:latin typeface="Century Gothic"/>
                <a:ea typeface="+mn-lt"/>
                <a:cs typeface="+mn-lt"/>
              </a:rPr>
              <a:t>The past</a:t>
            </a:r>
          </a:p>
          <a:p>
            <a:pPr marL="448945" indent="-448945">
              <a:buFont typeface="Wingdings" panose="020F0502020204030204" pitchFamily="34" charset="0"/>
              <a:buChar char="Ø"/>
            </a:pPr>
            <a:r>
              <a:rPr lang="en-GB" sz="1800">
                <a:solidFill>
                  <a:schemeClr val="tx1"/>
                </a:solidFill>
                <a:latin typeface="Century Gothic"/>
                <a:ea typeface="+mn-lt"/>
                <a:cs typeface="+mn-lt"/>
              </a:rPr>
              <a:t>Other people's happiness</a:t>
            </a:r>
          </a:p>
          <a:p>
            <a:pPr marL="448945" indent="-448945">
              <a:buFont typeface="Wingdings" panose="020F0502020204030204" pitchFamily="34" charset="0"/>
              <a:buChar char="Ø"/>
            </a:pPr>
            <a:r>
              <a:rPr lang="en-GB" sz="1800">
                <a:solidFill>
                  <a:schemeClr val="tx1"/>
                </a:solidFill>
                <a:latin typeface="Century Gothic"/>
                <a:ea typeface="+mn-lt"/>
                <a:cs typeface="+mn-lt"/>
              </a:rPr>
              <a:t>Other people's motives</a:t>
            </a:r>
          </a:p>
          <a:p>
            <a:pPr marL="448945" indent="-448945">
              <a:buFont typeface="Wingdings" panose="020F0502020204030204" pitchFamily="34" charset="0"/>
              <a:buChar char="Ø"/>
            </a:pPr>
            <a:r>
              <a:rPr lang="en-GB" sz="1800">
                <a:solidFill>
                  <a:schemeClr val="tx1"/>
                </a:solidFill>
                <a:latin typeface="Century Gothic"/>
                <a:ea typeface="+mn-lt"/>
                <a:cs typeface="+mn-lt"/>
              </a:rPr>
              <a:t>What happens around me</a:t>
            </a:r>
          </a:p>
          <a:p>
            <a:pPr marL="448945" indent="-448945">
              <a:buFont typeface="Wingdings" panose="020F0502020204030204" pitchFamily="34" charset="0"/>
              <a:buChar char="Ø"/>
            </a:pPr>
            <a:endParaRPr lang="en-GB" sz="1800">
              <a:solidFill>
                <a:schemeClr val="tx1"/>
              </a:solidFill>
              <a:latin typeface="Century Gothic"/>
              <a:ea typeface="+mn-lt"/>
              <a:cs typeface="+mn-lt"/>
            </a:endParaRPr>
          </a:p>
          <a:p>
            <a:pPr marL="448945" indent="-448945">
              <a:buFont typeface="Wingdings" panose="020F0502020204030204" pitchFamily="34" charset="0"/>
              <a:buChar char="Ø"/>
            </a:pPr>
            <a:endParaRPr lang="en-GB">
              <a:solidFill>
                <a:schemeClr val="tx1"/>
              </a:solidFill>
              <a:ea typeface="+mn-lt"/>
              <a:cs typeface="+mn-lt"/>
            </a:endParaRPr>
          </a:p>
          <a:p>
            <a:pPr marL="448945" indent="-448945">
              <a:buFont typeface="Wingdings" panose="020F0502020204030204" pitchFamily="34" charset="0"/>
              <a:buChar char="Ø"/>
            </a:pPr>
            <a:endParaRPr lang="en-GB">
              <a:solidFill>
                <a:schemeClr val="tx1"/>
              </a:solidFill>
              <a:ea typeface="+mn-lt"/>
              <a:cs typeface="+mn-lt"/>
            </a:endParaRPr>
          </a:p>
        </p:txBody>
      </p:sp>
      <p:sp>
        <p:nvSpPr>
          <p:cNvPr id="4" name="Title 1">
            <a:extLst>
              <a:ext uri="{FF2B5EF4-FFF2-40B4-BE49-F238E27FC236}">
                <a16:creationId xmlns:a16="http://schemas.microsoft.com/office/drawing/2014/main" id="{8139DA03-953C-F3C1-06DD-49B20172D4CD}"/>
              </a:ext>
            </a:extLst>
          </p:cNvPr>
          <p:cNvSpPr txBox="1">
            <a:spLocks/>
          </p:cNvSpPr>
          <p:nvPr/>
        </p:nvSpPr>
        <p:spPr>
          <a:xfrm>
            <a:off x="4787444" y="867981"/>
            <a:ext cx="10058400" cy="75909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a:solidFill>
                  <a:srgbClr val="00594F"/>
                </a:solidFill>
              </a:rPr>
              <a:t>I can control:</a:t>
            </a:r>
            <a:endParaRPr lang="en-US" b="1">
              <a:solidFill>
                <a:srgbClr val="00594F"/>
              </a:solidFill>
              <a:cs typeface="Calibri Light"/>
            </a:endParaRPr>
          </a:p>
        </p:txBody>
      </p:sp>
      <p:sp>
        <p:nvSpPr>
          <p:cNvPr id="7" name="Content Placeholder 2">
            <a:extLst>
              <a:ext uri="{FF2B5EF4-FFF2-40B4-BE49-F238E27FC236}">
                <a16:creationId xmlns:a16="http://schemas.microsoft.com/office/drawing/2014/main" id="{891B33C3-7860-9C7C-54E2-6B1F59E37755}"/>
              </a:ext>
            </a:extLst>
          </p:cNvPr>
          <p:cNvSpPr txBox="1">
            <a:spLocks/>
          </p:cNvSpPr>
          <p:nvPr/>
        </p:nvSpPr>
        <p:spPr>
          <a:xfrm>
            <a:off x="4908798" y="1823156"/>
            <a:ext cx="5357448" cy="4023360"/>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8945" indent="-448945">
              <a:buFont typeface="Wingdings" panose="020F0502020204030204" pitchFamily="34" charset="0"/>
              <a:buChar char="Ø"/>
            </a:pPr>
            <a:r>
              <a:rPr lang="en-GB" sz="1800">
                <a:solidFill>
                  <a:schemeClr val="tx1"/>
                </a:solidFill>
                <a:latin typeface="Century Gothic"/>
                <a:cs typeface="Calibri"/>
              </a:rPr>
              <a:t>My attitude</a:t>
            </a:r>
          </a:p>
          <a:p>
            <a:pPr marL="448945" indent="-448945">
              <a:buFont typeface="Wingdings" panose="020F0502020204030204" pitchFamily="34" charset="0"/>
              <a:buChar char="Ø"/>
            </a:pPr>
            <a:r>
              <a:rPr lang="en-GB" sz="1800">
                <a:solidFill>
                  <a:schemeClr val="tx1"/>
                </a:solidFill>
                <a:latin typeface="Century Gothic"/>
                <a:ea typeface="+mn-lt"/>
                <a:cs typeface="+mn-lt"/>
              </a:rPr>
              <a:t>My boundaries</a:t>
            </a:r>
          </a:p>
          <a:p>
            <a:pPr marL="448945" indent="-448945">
              <a:buFont typeface="Wingdings" panose="020F0502020204030204" pitchFamily="34" charset="0"/>
              <a:buChar char="Ø"/>
            </a:pPr>
            <a:r>
              <a:rPr lang="en-GB" sz="1800">
                <a:solidFill>
                  <a:schemeClr val="tx1"/>
                </a:solidFill>
                <a:latin typeface="Century Gothic"/>
                <a:ea typeface="+mn-lt"/>
                <a:cs typeface="+mn-lt"/>
              </a:rPr>
              <a:t>The choices I make</a:t>
            </a:r>
          </a:p>
          <a:p>
            <a:pPr marL="448945" indent="-448945">
              <a:buFont typeface="Wingdings" panose="020F0502020204030204" pitchFamily="34" charset="0"/>
              <a:buChar char="Ø"/>
            </a:pPr>
            <a:r>
              <a:rPr lang="en-GB" sz="1800">
                <a:solidFill>
                  <a:schemeClr val="tx1"/>
                </a:solidFill>
                <a:latin typeface="Century Gothic"/>
                <a:ea typeface="+mn-lt"/>
                <a:cs typeface="+mn-lt"/>
              </a:rPr>
              <a:t>Being adaptable to change</a:t>
            </a:r>
          </a:p>
          <a:p>
            <a:pPr marL="448945" indent="-448945">
              <a:buFont typeface="Wingdings" panose="020F0502020204030204" pitchFamily="34" charset="0"/>
              <a:buChar char="Ø"/>
            </a:pPr>
            <a:r>
              <a:rPr lang="en-GB" sz="1800">
                <a:solidFill>
                  <a:schemeClr val="tx1"/>
                </a:solidFill>
                <a:latin typeface="Century Gothic"/>
                <a:ea typeface="+mn-lt"/>
                <a:cs typeface="+mn-lt"/>
              </a:rPr>
              <a:t>The way I act</a:t>
            </a:r>
          </a:p>
          <a:p>
            <a:pPr marL="448945" indent="-448945">
              <a:buFont typeface="Wingdings" panose="020F0502020204030204" pitchFamily="34" charset="0"/>
              <a:buChar char="Ø"/>
            </a:pPr>
            <a:r>
              <a:rPr lang="en-GB" sz="1800">
                <a:solidFill>
                  <a:schemeClr val="tx1"/>
                </a:solidFill>
                <a:latin typeface="Century Gothic"/>
                <a:ea typeface="+mn-lt"/>
                <a:cs typeface="+mn-lt"/>
              </a:rPr>
              <a:t>How I express myself</a:t>
            </a:r>
          </a:p>
          <a:p>
            <a:pPr marL="0" indent="0">
              <a:buNone/>
            </a:pPr>
            <a:endParaRPr lang="en-GB" sz="1800">
              <a:solidFill>
                <a:schemeClr val="tx1"/>
              </a:solidFill>
              <a:latin typeface="Century Gothic"/>
              <a:ea typeface="+mn-lt"/>
              <a:cs typeface="+mn-lt"/>
            </a:endParaRPr>
          </a:p>
          <a:p>
            <a:pPr marL="448945" indent="-448945">
              <a:buFont typeface="Wingdings" panose="020F0502020204030204" pitchFamily="34" charset="0"/>
              <a:buChar char="Ø"/>
            </a:pPr>
            <a:endParaRPr lang="en-GB" sz="1800">
              <a:solidFill>
                <a:schemeClr val="tx1"/>
              </a:solidFill>
              <a:latin typeface="Century Gothic"/>
              <a:ea typeface="+mn-lt"/>
              <a:cs typeface="+mn-lt"/>
            </a:endParaRPr>
          </a:p>
          <a:p>
            <a:pPr marL="448945" indent="-448945">
              <a:buFont typeface="Wingdings" panose="020F0502020204030204" pitchFamily="34" charset="0"/>
              <a:buChar char="Ø"/>
            </a:pPr>
            <a:endParaRPr lang="en-GB" sz="1800">
              <a:solidFill>
                <a:schemeClr val="tx1"/>
              </a:solidFill>
              <a:latin typeface="Century Gothic"/>
              <a:ea typeface="+mn-lt"/>
              <a:cs typeface="+mn-lt"/>
            </a:endParaRPr>
          </a:p>
          <a:p>
            <a:pPr marL="448945" indent="-448945">
              <a:buFont typeface="Wingdings" panose="020F0502020204030204" pitchFamily="34" charset="0"/>
              <a:buChar char="Ø"/>
            </a:pPr>
            <a:endParaRPr lang="en-GB" sz="1800">
              <a:solidFill>
                <a:schemeClr val="tx1"/>
              </a:solidFill>
              <a:latin typeface="Century Gothic"/>
              <a:ea typeface="+mn-lt"/>
              <a:cs typeface="+mn-lt"/>
            </a:endParaRPr>
          </a:p>
          <a:p>
            <a:pPr marL="448945" indent="-448945">
              <a:buFont typeface="Wingdings" panose="020F0502020204030204" pitchFamily="34" charset="0"/>
              <a:buChar char="Ø"/>
            </a:pPr>
            <a:endParaRPr lang="en-GB">
              <a:solidFill>
                <a:schemeClr val="tx1"/>
              </a:solidFill>
              <a:ea typeface="+mn-lt"/>
              <a:cs typeface="+mn-lt"/>
            </a:endParaRPr>
          </a:p>
          <a:p>
            <a:pPr marL="448945" indent="-448945">
              <a:buFont typeface="Wingdings" panose="020F0502020204030204" pitchFamily="34" charset="0"/>
              <a:buChar char="Ø"/>
            </a:pPr>
            <a:endParaRPr lang="en-GB">
              <a:solidFill>
                <a:schemeClr val="tx1"/>
              </a:solidFill>
              <a:ea typeface="+mn-lt"/>
              <a:cs typeface="+mn-lt"/>
            </a:endParaRPr>
          </a:p>
        </p:txBody>
      </p:sp>
      <p:sp>
        <p:nvSpPr>
          <p:cNvPr id="10" name="Content Placeholder 2">
            <a:extLst>
              <a:ext uri="{FF2B5EF4-FFF2-40B4-BE49-F238E27FC236}">
                <a16:creationId xmlns:a16="http://schemas.microsoft.com/office/drawing/2014/main" id="{CFD71F39-5E29-B6FE-205C-D9F0D5D27BE6}"/>
              </a:ext>
            </a:extLst>
          </p:cNvPr>
          <p:cNvSpPr txBox="1">
            <a:spLocks/>
          </p:cNvSpPr>
          <p:nvPr/>
        </p:nvSpPr>
        <p:spPr>
          <a:xfrm>
            <a:off x="7941167" y="3091201"/>
            <a:ext cx="5357448" cy="4023360"/>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GB" sz="1800">
              <a:solidFill>
                <a:schemeClr val="tx1"/>
              </a:solidFill>
              <a:latin typeface="Century Gothic"/>
              <a:ea typeface="+mn-lt"/>
              <a:cs typeface="+mn-lt"/>
            </a:endParaRPr>
          </a:p>
          <a:p>
            <a:pPr marL="448945" indent="-448945">
              <a:buFont typeface="Wingdings" panose="020F0502020204030204" pitchFamily="34" charset="0"/>
              <a:buChar char="Ø"/>
            </a:pPr>
            <a:r>
              <a:rPr lang="en-GB" sz="1800">
                <a:solidFill>
                  <a:schemeClr val="tx1"/>
                </a:solidFill>
                <a:latin typeface="Century Gothic"/>
                <a:ea typeface="+mn-lt"/>
                <a:cs typeface="+mn-lt"/>
              </a:rPr>
              <a:t>My thoughts and actions</a:t>
            </a:r>
          </a:p>
          <a:p>
            <a:pPr marL="448945" indent="-448945">
              <a:buFont typeface="Wingdings" panose="020F0502020204030204" pitchFamily="34" charset="0"/>
              <a:buChar char="Ø"/>
            </a:pPr>
            <a:r>
              <a:rPr lang="en-GB" sz="1800">
                <a:solidFill>
                  <a:schemeClr val="tx1"/>
                </a:solidFill>
                <a:latin typeface="Century Gothic"/>
                <a:ea typeface="+mn-lt"/>
                <a:cs typeface="+mn-lt"/>
              </a:rPr>
              <a:t>Where I put my time and energy</a:t>
            </a:r>
          </a:p>
          <a:p>
            <a:pPr marL="448945" indent="-448945">
              <a:buFont typeface="Wingdings" panose="020F0502020204030204" pitchFamily="34" charset="0"/>
              <a:buChar char="Ø"/>
            </a:pPr>
            <a:r>
              <a:rPr lang="en-GB" sz="1800">
                <a:solidFill>
                  <a:schemeClr val="tx1"/>
                </a:solidFill>
                <a:latin typeface="Century Gothic"/>
                <a:ea typeface="+mn-lt"/>
                <a:cs typeface="+mn-lt"/>
              </a:rPr>
              <a:t>How I respond</a:t>
            </a:r>
          </a:p>
          <a:p>
            <a:pPr marL="448945" indent="-448945">
              <a:buFont typeface="Wingdings" panose="020F0502020204030204" pitchFamily="34" charset="0"/>
              <a:buChar char="Ø"/>
            </a:pPr>
            <a:r>
              <a:rPr lang="en-GB" sz="1800">
                <a:solidFill>
                  <a:schemeClr val="tx1"/>
                </a:solidFill>
                <a:latin typeface="Century Gothic"/>
                <a:ea typeface="+mn-lt"/>
                <a:cs typeface="+mn-lt"/>
              </a:rPr>
              <a:t>The way I treat others</a:t>
            </a:r>
          </a:p>
          <a:p>
            <a:pPr marL="448945" indent="-448945">
              <a:buFont typeface="Wingdings" panose="020F0502020204030204" pitchFamily="34" charset="0"/>
              <a:buChar char="Ø"/>
            </a:pPr>
            <a:r>
              <a:rPr lang="en-GB" sz="1800">
                <a:solidFill>
                  <a:schemeClr val="tx1"/>
                </a:solidFill>
                <a:latin typeface="Century Gothic"/>
                <a:ea typeface="+mn-lt"/>
                <a:cs typeface="+mn-lt"/>
              </a:rPr>
              <a:t>My words</a:t>
            </a:r>
          </a:p>
          <a:p>
            <a:pPr marL="448945" indent="-448945">
              <a:buFont typeface="Wingdings" panose="020F0502020204030204" pitchFamily="34" charset="0"/>
              <a:buChar char="Ø"/>
            </a:pPr>
            <a:r>
              <a:rPr lang="en-GB" sz="1800">
                <a:solidFill>
                  <a:schemeClr val="tx1"/>
                </a:solidFill>
                <a:latin typeface="Century Gothic"/>
                <a:ea typeface="+mn-lt"/>
                <a:cs typeface="+mn-lt"/>
              </a:rPr>
              <a:t>My beliefs and values</a:t>
            </a:r>
          </a:p>
          <a:p>
            <a:pPr marL="448945" indent="-448945">
              <a:buFont typeface="Wingdings" panose="020F0502020204030204" pitchFamily="34" charset="0"/>
              <a:buChar char="Ø"/>
            </a:pPr>
            <a:endParaRPr lang="en-GB" sz="1800">
              <a:solidFill>
                <a:schemeClr val="tx1"/>
              </a:solidFill>
              <a:latin typeface="Century Gothic"/>
              <a:ea typeface="+mn-lt"/>
              <a:cs typeface="+mn-lt"/>
            </a:endParaRPr>
          </a:p>
          <a:p>
            <a:pPr marL="448945" indent="-448945">
              <a:buFont typeface="Wingdings" panose="020F0502020204030204" pitchFamily="34" charset="0"/>
              <a:buChar char="Ø"/>
            </a:pPr>
            <a:endParaRPr lang="en-GB" sz="1800">
              <a:solidFill>
                <a:schemeClr val="tx1"/>
              </a:solidFill>
              <a:latin typeface="Century Gothic"/>
              <a:ea typeface="+mn-lt"/>
              <a:cs typeface="+mn-lt"/>
            </a:endParaRPr>
          </a:p>
          <a:p>
            <a:pPr marL="448945" indent="-448945">
              <a:buFont typeface="Wingdings" panose="020F0502020204030204" pitchFamily="34" charset="0"/>
              <a:buChar char="Ø"/>
            </a:pPr>
            <a:endParaRPr lang="en-GB" sz="1800">
              <a:solidFill>
                <a:schemeClr val="tx1"/>
              </a:solidFill>
              <a:latin typeface="Century Gothic"/>
              <a:ea typeface="+mn-lt"/>
              <a:cs typeface="+mn-lt"/>
            </a:endParaRPr>
          </a:p>
          <a:p>
            <a:pPr marL="448945" indent="-448945">
              <a:buFont typeface="Wingdings" panose="020F0502020204030204" pitchFamily="34" charset="0"/>
              <a:buChar char="Ø"/>
            </a:pPr>
            <a:endParaRPr lang="en-GB">
              <a:solidFill>
                <a:schemeClr val="tx1"/>
              </a:solidFill>
              <a:ea typeface="+mn-lt"/>
              <a:cs typeface="+mn-lt"/>
            </a:endParaRPr>
          </a:p>
          <a:p>
            <a:pPr marL="448945" indent="-448945">
              <a:buFont typeface="Wingdings" panose="020F0502020204030204" pitchFamily="34" charset="0"/>
              <a:buChar char="Ø"/>
            </a:pPr>
            <a:endParaRPr lang="en-GB">
              <a:solidFill>
                <a:schemeClr val="tx1"/>
              </a:solidFill>
              <a:ea typeface="+mn-lt"/>
              <a:cs typeface="+mn-lt"/>
            </a:endParaRPr>
          </a:p>
        </p:txBody>
      </p:sp>
    </p:spTree>
    <p:extLst>
      <p:ext uri="{BB962C8B-B14F-4D97-AF65-F5344CB8AC3E}">
        <p14:creationId xmlns:p14="http://schemas.microsoft.com/office/powerpoint/2010/main" val="314990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500"/>
                                        <p:tgtEl>
                                          <p:spTgt spid="7">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xEl>
                                              <p:pRg st="1" end="1"/>
                                            </p:txEl>
                                          </p:spTgt>
                                        </p:tgtEl>
                                        <p:attrNameLst>
                                          <p:attrName>style.visibility</p:attrName>
                                        </p:attrNameLst>
                                      </p:cBhvr>
                                      <p:to>
                                        <p:strVal val="visible"/>
                                      </p:to>
                                    </p:set>
                                    <p:animEffect transition="in" filter="fade">
                                      <p:cBhvr>
                                        <p:cTn id="68" dur="500"/>
                                        <p:tgtEl>
                                          <p:spTgt spid="7">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Effect transition="in" filter="fade">
                                      <p:cBhvr>
                                        <p:cTn id="73" dur="500"/>
                                        <p:tgtEl>
                                          <p:spTgt spid="7">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
                                            <p:txEl>
                                              <p:pRg st="3" end="3"/>
                                            </p:txEl>
                                          </p:spTgt>
                                        </p:tgtEl>
                                        <p:attrNameLst>
                                          <p:attrName>style.visibility</p:attrName>
                                        </p:attrNameLst>
                                      </p:cBhvr>
                                      <p:to>
                                        <p:strVal val="visible"/>
                                      </p:to>
                                    </p:set>
                                    <p:animEffect transition="in" filter="fade">
                                      <p:cBhvr>
                                        <p:cTn id="78" dur="500"/>
                                        <p:tgtEl>
                                          <p:spTgt spid="7">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
                                            <p:txEl>
                                              <p:pRg st="4" end="4"/>
                                            </p:txEl>
                                          </p:spTgt>
                                        </p:tgtEl>
                                        <p:attrNameLst>
                                          <p:attrName>style.visibility</p:attrName>
                                        </p:attrNameLst>
                                      </p:cBhvr>
                                      <p:to>
                                        <p:strVal val="visible"/>
                                      </p:to>
                                    </p:set>
                                    <p:animEffect transition="in" filter="fade">
                                      <p:cBhvr>
                                        <p:cTn id="83" dur="500"/>
                                        <p:tgtEl>
                                          <p:spTgt spid="7">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
                                            <p:txEl>
                                              <p:pRg st="5" end="5"/>
                                            </p:txEl>
                                          </p:spTgt>
                                        </p:tgtEl>
                                        <p:attrNameLst>
                                          <p:attrName>style.visibility</p:attrName>
                                        </p:attrNameLst>
                                      </p:cBhvr>
                                      <p:to>
                                        <p:strVal val="visible"/>
                                      </p:to>
                                    </p:set>
                                    <p:animEffect transition="in" filter="fade">
                                      <p:cBhvr>
                                        <p:cTn id="88" dur="500"/>
                                        <p:tgtEl>
                                          <p:spTgt spid="7">
                                            <p:txEl>
                                              <p:pRg st="5" end="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0">
                                            <p:txEl>
                                              <p:pRg st="1" end="1"/>
                                            </p:txEl>
                                          </p:spTgt>
                                        </p:tgtEl>
                                        <p:attrNameLst>
                                          <p:attrName>style.visibility</p:attrName>
                                        </p:attrNameLst>
                                      </p:cBhvr>
                                      <p:to>
                                        <p:strVal val="visible"/>
                                      </p:to>
                                    </p:set>
                                    <p:animEffect transition="in" filter="fade">
                                      <p:cBhvr>
                                        <p:cTn id="93" dur="500"/>
                                        <p:tgtEl>
                                          <p:spTgt spid="10">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0">
                                            <p:txEl>
                                              <p:pRg st="2" end="2"/>
                                            </p:txEl>
                                          </p:spTgt>
                                        </p:tgtEl>
                                        <p:attrNameLst>
                                          <p:attrName>style.visibility</p:attrName>
                                        </p:attrNameLst>
                                      </p:cBhvr>
                                      <p:to>
                                        <p:strVal val="visible"/>
                                      </p:to>
                                    </p:set>
                                    <p:animEffect transition="in" filter="fade">
                                      <p:cBhvr>
                                        <p:cTn id="98" dur="500"/>
                                        <p:tgtEl>
                                          <p:spTgt spid="10">
                                            <p:txEl>
                                              <p:pRg st="2" end="2"/>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0">
                                            <p:txEl>
                                              <p:pRg st="3" end="3"/>
                                            </p:txEl>
                                          </p:spTgt>
                                        </p:tgtEl>
                                        <p:attrNameLst>
                                          <p:attrName>style.visibility</p:attrName>
                                        </p:attrNameLst>
                                      </p:cBhvr>
                                      <p:to>
                                        <p:strVal val="visible"/>
                                      </p:to>
                                    </p:set>
                                    <p:animEffect transition="in" filter="fade">
                                      <p:cBhvr>
                                        <p:cTn id="103" dur="500"/>
                                        <p:tgtEl>
                                          <p:spTgt spid="10">
                                            <p:txEl>
                                              <p:pRg st="3" end="3"/>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0">
                                            <p:txEl>
                                              <p:pRg st="4" end="4"/>
                                            </p:txEl>
                                          </p:spTgt>
                                        </p:tgtEl>
                                        <p:attrNameLst>
                                          <p:attrName>style.visibility</p:attrName>
                                        </p:attrNameLst>
                                      </p:cBhvr>
                                      <p:to>
                                        <p:strVal val="visible"/>
                                      </p:to>
                                    </p:set>
                                    <p:animEffect transition="in" filter="fade">
                                      <p:cBhvr>
                                        <p:cTn id="108" dur="500"/>
                                        <p:tgtEl>
                                          <p:spTgt spid="10">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0">
                                            <p:txEl>
                                              <p:pRg st="5" end="5"/>
                                            </p:txEl>
                                          </p:spTgt>
                                        </p:tgtEl>
                                        <p:attrNameLst>
                                          <p:attrName>style.visibility</p:attrName>
                                        </p:attrNameLst>
                                      </p:cBhvr>
                                      <p:to>
                                        <p:strVal val="visible"/>
                                      </p:to>
                                    </p:set>
                                    <p:animEffect transition="in" filter="fade">
                                      <p:cBhvr>
                                        <p:cTn id="113" dur="500"/>
                                        <p:tgtEl>
                                          <p:spTgt spid="10">
                                            <p:txEl>
                                              <p:pRg st="5" end="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0">
                                            <p:txEl>
                                              <p:pRg st="6" end="6"/>
                                            </p:txEl>
                                          </p:spTgt>
                                        </p:tgtEl>
                                        <p:attrNameLst>
                                          <p:attrName>style.visibility</p:attrName>
                                        </p:attrNameLst>
                                      </p:cBhvr>
                                      <p:to>
                                        <p:strVal val="visible"/>
                                      </p:to>
                                    </p:set>
                                    <p:animEffect transition="in" filter="fade">
                                      <p:cBhvr>
                                        <p:cTn id="118"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7" grpId="0" build="p"/>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7F162E5-D111-EEE1-F5A7-8B3B18E4FD02}"/>
              </a:ext>
            </a:extLst>
          </p:cNvPr>
          <p:cNvSpPr txBox="1">
            <a:spLocks/>
          </p:cNvSpPr>
          <p:nvPr/>
        </p:nvSpPr>
        <p:spPr>
          <a:xfrm>
            <a:off x="1062111" y="896203"/>
            <a:ext cx="10058400" cy="75909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solidFill>
                  <a:srgbClr val="00594F"/>
                </a:solidFill>
                <a:latin typeface="Century Gothic"/>
                <a:cs typeface="Calibri Light"/>
              </a:rPr>
              <a:t>Emotion Coaching</a:t>
            </a:r>
            <a:endParaRPr lang="en-US">
              <a:solidFill>
                <a:srgbClr val="00594F"/>
              </a:solidFill>
              <a:latin typeface="Century Gothic"/>
            </a:endParaRPr>
          </a:p>
        </p:txBody>
      </p:sp>
      <p:sp>
        <p:nvSpPr>
          <p:cNvPr id="11" name="Content Placeholder 2">
            <a:extLst>
              <a:ext uri="{FF2B5EF4-FFF2-40B4-BE49-F238E27FC236}">
                <a16:creationId xmlns:a16="http://schemas.microsoft.com/office/drawing/2014/main" id="{7CE349AC-FDE7-1F62-70F6-0BB4BEA53084}"/>
              </a:ext>
            </a:extLst>
          </p:cNvPr>
          <p:cNvSpPr txBox="1">
            <a:spLocks/>
          </p:cNvSpPr>
          <p:nvPr/>
        </p:nvSpPr>
        <p:spPr>
          <a:xfrm>
            <a:off x="1059538" y="1994813"/>
            <a:ext cx="5554364" cy="3550740"/>
          </a:xfrm>
          <a:prstGeom prst="rect">
            <a:avLst/>
          </a:prstGeom>
        </p:spPr>
        <p:txBody>
          <a:bodyPr lIns="91440" tIns="45720" rIns="91440" bIns="45720" anchor="t"/>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3200">
                <a:solidFill>
                  <a:srgbClr val="00594F"/>
                </a:solidFill>
                <a:latin typeface="Ink Free"/>
                <a:cs typeface="Calibri"/>
              </a:rPr>
              <a:t>Promoting: </a:t>
            </a:r>
          </a:p>
          <a:p>
            <a:pPr marL="448945" indent="-448945">
              <a:buFont typeface="Wingdings" panose="020F0502020204030204" pitchFamily="34" charset="0"/>
              <a:buChar char="Ø"/>
            </a:pPr>
            <a:r>
              <a:rPr lang="en-US" sz="3200">
                <a:solidFill>
                  <a:srgbClr val="00594F"/>
                </a:solidFill>
                <a:latin typeface="Ink Free"/>
                <a:cs typeface="Calibri"/>
              </a:rPr>
              <a:t>positive </a:t>
            </a:r>
            <a:r>
              <a:rPr lang="en-US" sz="3200" err="1">
                <a:solidFill>
                  <a:srgbClr val="00594F"/>
                </a:solidFill>
                <a:latin typeface="Ink Free"/>
                <a:cs typeface="Calibri"/>
              </a:rPr>
              <a:t>behaviour</a:t>
            </a:r>
          </a:p>
          <a:p>
            <a:pPr marL="448945" indent="-448945">
              <a:buFont typeface="Wingdings" panose="020F0502020204030204" pitchFamily="34" charset="0"/>
              <a:buChar char="Ø"/>
            </a:pPr>
            <a:r>
              <a:rPr lang="en-US" sz="3200">
                <a:solidFill>
                  <a:srgbClr val="00594F"/>
                </a:solidFill>
                <a:latin typeface="Ink Free"/>
                <a:cs typeface="Calibri"/>
              </a:rPr>
              <a:t>Wellbeing</a:t>
            </a:r>
          </a:p>
          <a:p>
            <a:pPr marL="448945" indent="-448945">
              <a:buFont typeface="Wingdings" panose="020F0502020204030204" pitchFamily="34" charset="0"/>
              <a:buChar char="Ø"/>
            </a:pPr>
            <a:r>
              <a:rPr lang="en-US" sz="3200">
                <a:solidFill>
                  <a:srgbClr val="00594F"/>
                </a:solidFill>
                <a:latin typeface="Ink Free"/>
                <a:cs typeface="Calibri"/>
              </a:rPr>
              <a:t>Resilience</a:t>
            </a:r>
          </a:p>
          <a:p>
            <a:pPr marL="0" indent="0">
              <a:buNone/>
            </a:pPr>
            <a:endParaRPr lang="en-US" sz="3200">
              <a:solidFill>
                <a:srgbClr val="00594F"/>
              </a:solidFill>
              <a:latin typeface="Ink Free"/>
              <a:cs typeface="Calibri"/>
            </a:endParaRPr>
          </a:p>
          <a:p>
            <a:pPr marL="448945" indent="-448945">
              <a:buFont typeface="Wingdings" panose="05000000000000000000" pitchFamily="2" charset="2"/>
              <a:buChar char="Ø"/>
            </a:pPr>
            <a:endParaRPr lang="en-US">
              <a:solidFill>
                <a:srgbClr val="00594F"/>
              </a:solidFill>
              <a:cs typeface="Calibri" panose="020F0502020204030204"/>
            </a:endParaRPr>
          </a:p>
          <a:p>
            <a:endParaRPr lang="en-GB">
              <a:solidFill>
                <a:srgbClr val="002855"/>
              </a:solidFill>
              <a:cs typeface="Calibri" panose="020F0502020204030204"/>
            </a:endParaRPr>
          </a:p>
        </p:txBody>
      </p:sp>
    </p:spTree>
    <p:extLst>
      <p:ext uri="{BB962C8B-B14F-4D97-AF65-F5344CB8AC3E}">
        <p14:creationId xmlns:p14="http://schemas.microsoft.com/office/powerpoint/2010/main" val="3671176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p:txBody>
          <a:bodyPr/>
          <a:lstStyle/>
          <a:p>
            <a:r>
              <a:rPr lang="en-US">
                <a:solidFill>
                  <a:srgbClr val="00594F"/>
                </a:solidFill>
              </a:rPr>
              <a:t>Let's think of a time when ...</a:t>
            </a:r>
            <a:endParaRPr lang="en-GB">
              <a:solidFill>
                <a:srgbClr val="00594F"/>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p:txBody>
          <a:bodyPr vert="horz" lIns="0" tIns="45720" rIns="0" bIns="45720" rtlCol="0" anchor="t">
            <a:normAutofit/>
          </a:bodyPr>
          <a:lstStyle/>
          <a:p>
            <a:r>
              <a:rPr lang="en-US">
                <a:solidFill>
                  <a:srgbClr val="00594F"/>
                </a:solidFill>
                <a:latin typeface="Century Gothic"/>
              </a:rPr>
              <a:t>… </a:t>
            </a:r>
            <a:r>
              <a:rPr lang="en-US" b="1">
                <a:solidFill>
                  <a:srgbClr val="00594F"/>
                </a:solidFill>
                <a:latin typeface="Century Gothic"/>
              </a:rPr>
              <a:t>you felt angry.</a:t>
            </a:r>
          </a:p>
          <a:p>
            <a:pPr marL="448945" indent="-448945">
              <a:buFont typeface="Wingdings" panose="05000000000000000000" pitchFamily="2" charset="2"/>
              <a:buChar char="Ø"/>
            </a:pPr>
            <a:r>
              <a:rPr lang="en-US">
                <a:solidFill>
                  <a:srgbClr val="00594F"/>
                </a:solidFill>
                <a:latin typeface="Century Gothic"/>
              </a:rPr>
              <a:t>When was this?</a:t>
            </a:r>
            <a:endParaRPr lang="en-US">
              <a:solidFill>
                <a:srgbClr val="00594F"/>
              </a:solidFill>
              <a:latin typeface="Century Gothic"/>
              <a:cs typeface="Calibri" panose="020F0502020204030204"/>
            </a:endParaRPr>
          </a:p>
          <a:p>
            <a:pPr marL="448945" indent="-448945">
              <a:buFont typeface="Wingdings" panose="05000000000000000000" pitchFamily="2" charset="2"/>
              <a:buChar char="Ø"/>
            </a:pPr>
            <a:r>
              <a:rPr lang="en-US">
                <a:solidFill>
                  <a:srgbClr val="00594F"/>
                </a:solidFill>
                <a:latin typeface="Century Gothic"/>
              </a:rPr>
              <a:t>Where were you?</a:t>
            </a:r>
            <a:endParaRPr lang="en-US">
              <a:solidFill>
                <a:srgbClr val="00594F"/>
              </a:solidFill>
              <a:latin typeface="Century Gothic"/>
              <a:cs typeface="Calibri" panose="020F0502020204030204"/>
            </a:endParaRPr>
          </a:p>
          <a:p>
            <a:pPr marL="448945" indent="-448945">
              <a:buFont typeface="Wingdings" panose="05000000000000000000" pitchFamily="2" charset="2"/>
              <a:buChar char="Ø"/>
            </a:pPr>
            <a:r>
              <a:rPr lang="en-US">
                <a:solidFill>
                  <a:srgbClr val="00594F"/>
                </a:solidFill>
                <a:latin typeface="Century Gothic"/>
              </a:rPr>
              <a:t>Were you with someone else or alone?</a:t>
            </a:r>
            <a:endParaRPr lang="en-US">
              <a:solidFill>
                <a:srgbClr val="00594F"/>
              </a:solidFill>
              <a:latin typeface="Century Gothic"/>
              <a:cs typeface="Calibri" panose="020F0502020204030204"/>
            </a:endParaRPr>
          </a:p>
          <a:p>
            <a:pPr marL="448945" indent="-448945">
              <a:buFont typeface="Wingdings" panose="05000000000000000000" pitchFamily="2" charset="2"/>
              <a:buChar char="Ø"/>
            </a:pPr>
            <a:r>
              <a:rPr lang="en-US">
                <a:solidFill>
                  <a:srgbClr val="00594F"/>
                </a:solidFill>
                <a:latin typeface="Century Gothic"/>
              </a:rPr>
              <a:t>What actually happened to make you feel angry?</a:t>
            </a:r>
            <a:endParaRPr lang="en-US">
              <a:solidFill>
                <a:srgbClr val="00594F"/>
              </a:solidFill>
              <a:latin typeface="Century Gothic"/>
              <a:cs typeface="Calibri" panose="020F0502020204030204"/>
            </a:endParaRPr>
          </a:p>
          <a:p>
            <a:pPr marL="448945" indent="-448945">
              <a:buFont typeface="Wingdings" panose="05000000000000000000" pitchFamily="2" charset="2"/>
              <a:buChar char="Ø"/>
            </a:pPr>
            <a:r>
              <a:rPr lang="en-US">
                <a:solidFill>
                  <a:srgbClr val="00594F"/>
                </a:solidFill>
                <a:latin typeface="Century Gothic"/>
              </a:rPr>
              <a:t>How did you react?</a:t>
            </a:r>
            <a:endParaRPr lang="en-US">
              <a:solidFill>
                <a:srgbClr val="00594F"/>
              </a:solidFill>
              <a:latin typeface="Century Gothic"/>
              <a:cs typeface="Calibri" panose="020F0502020204030204"/>
            </a:endParaRPr>
          </a:p>
          <a:p>
            <a:pPr marL="448945" indent="-448945">
              <a:buFont typeface="Wingdings" panose="05000000000000000000" pitchFamily="2" charset="2"/>
              <a:buChar char="Ø"/>
            </a:pPr>
            <a:r>
              <a:rPr lang="en-US">
                <a:solidFill>
                  <a:srgbClr val="00594F"/>
                </a:solidFill>
                <a:latin typeface="Century Gothic"/>
              </a:rPr>
              <a:t>What made your anger subside?</a:t>
            </a:r>
            <a:endParaRPr lang="en-US">
              <a:solidFill>
                <a:srgbClr val="00594F"/>
              </a:solidFill>
              <a:latin typeface="Century Gothic"/>
              <a:cs typeface="Calibri" panose="020F0502020204030204"/>
            </a:endParaRPr>
          </a:p>
          <a:p>
            <a:pPr marL="448945" indent="-448945">
              <a:buFont typeface="Wingdings" panose="05000000000000000000" pitchFamily="2" charset="2"/>
              <a:buChar char="Ø"/>
            </a:pPr>
            <a:r>
              <a:rPr lang="en-US">
                <a:solidFill>
                  <a:srgbClr val="00594F"/>
                </a:solidFill>
                <a:latin typeface="Century Gothic"/>
              </a:rPr>
              <a:t>How long did it take you for the angry to go away?  Has it gone away?</a:t>
            </a:r>
            <a:endParaRPr lang="en-US">
              <a:solidFill>
                <a:srgbClr val="00594F"/>
              </a:solidFill>
              <a:latin typeface="Century Gothic"/>
              <a:cs typeface="Calibri" panose="020F0502020204030204"/>
            </a:endParaRPr>
          </a:p>
          <a:p>
            <a:pPr marL="448945" indent="-448945">
              <a:buFont typeface="Wingdings" panose="05000000000000000000" pitchFamily="2" charset="2"/>
              <a:buChar char="Ø"/>
            </a:pPr>
            <a:endParaRPr lang="en-US">
              <a:solidFill>
                <a:srgbClr val="00594F"/>
              </a:solidFill>
              <a:cs typeface="Calibri" panose="020F0502020204030204"/>
            </a:endParaRPr>
          </a:p>
          <a:p>
            <a:endParaRPr lang="en-GB">
              <a:solidFill>
                <a:srgbClr val="002855"/>
              </a:solidFill>
            </a:endParaRPr>
          </a:p>
        </p:txBody>
      </p:sp>
      <p:pic>
        <p:nvPicPr>
          <p:cNvPr id="4" name="Picture 5">
            <a:extLst>
              <a:ext uri="{FF2B5EF4-FFF2-40B4-BE49-F238E27FC236}">
                <a16:creationId xmlns:a16="http://schemas.microsoft.com/office/drawing/2014/main" id="{12F3C6E5-4B74-E02B-9B55-D950DE6CB66B}"/>
              </a:ext>
            </a:extLst>
          </p:cNvPr>
          <p:cNvPicPr>
            <a:picLocks noChangeAspect="1"/>
          </p:cNvPicPr>
          <p:nvPr/>
        </p:nvPicPr>
        <p:blipFill>
          <a:blip r:embed="rId2"/>
          <a:stretch>
            <a:fillRect/>
          </a:stretch>
        </p:blipFill>
        <p:spPr>
          <a:xfrm>
            <a:off x="9202615" y="1951892"/>
            <a:ext cx="2743200" cy="2743200"/>
          </a:xfrm>
          <a:prstGeom prst="rect">
            <a:avLst/>
          </a:prstGeom>
        </p:spPr>
      </p:pic>
    </p:spTree>
    <p:extLst>
      <p:ext uri="{BB962C8B-B14F-4D97-AF65-F5344CB8AC3E}">
        <p14:creationId xmlns:p14="http://schemas.microsoft.com/office/powerpoint/2010/main" val="1292011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a:xfrm>
            <a:off x="440046" y="263527"/>
            <a:ext cx="10483253" cy="1464868"/>
          </a:xfrm>
        </p:spPr>
        <p:txBody>
          <a:bodyPr/>
          <a:lstStyle/>
          <a:p>
            <a:r>
              <a:rPr lang="en-US">
                <a:solidFill>
                  <a:srgbClr val="00594F"/>
                </a:solidFill>
              </a:rPr>
              <a:t>Think of a time when your child felt angry.</a:t>
            </a:r>
            <a:endParaRPr lang="en-US">
              <a:solidFill>
                <a:srgbClr val="00594F"/>
              </a:solidFill>
              <a:cs typeface="Calibri Light"/>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a:xfrm>
            <a:off x="733865" y="2138811"/>
            <a:ext cx="10058400" cy="4023360"/>
          </a:xfrm>
        </p:spPr>
        <p:txBody>
          <a:bodyPr vert="horz" lIns="0" tIns="45720" rIns="0" bIns="45720" rtlCol="0" anchor="t">
            <a:normAutofit/>
          </a:bodyPr>
          <a:lstStyle/>
          <a:p>
            <a:r>
              <a:rPr lang="en-US">
                <a:solidFill>
                  <a:srgbClr val="00594F"/>
                </a:solidFill>
                <a:latin typeface="Century Gothic"/>
              </a:rPr>
              <a:t>How does their </a:t>
            </a:r>
            <a:r>
              <a:rPr lang="en-US" err="1">
                <a:solidFill>
                  <a:srgbClr val="00594F"/>
                </a:solidFill>
                <a:latin typeface="Century Gothic"/>
              </a:rPr>
              <a:t>behaviour</a:t>
            </a:r>
            <a:r>
              <a:rPr lang="en-US">
                <a:solidFill>
                  <a:srgbClr val="00594F"/>
                </a:solidFill>
                <a:latin typeface="Century Gothic"/>
              </a:rPr>
              <a:t> manifest when they get angry?</a:t>
            </a:r>
          </a:p>
          <a:p>
            <a:endParaRPr lang="en-US">
              <a:solidFill>
                <a:srgbClr val="00594F"/>
              </a:solidFill>
              <a:latin typeface="Century Gothic"/>
            </a:endParaRPr>
          </a:p>
          <a:p>
            <a:pPr marL="448945" indent="-448945">
              <a:buFont typeface="Wingdings" panose="05000000000000000000" pitchFamily="2" charset="2"/>
              <a:buChar char="Ø"/>
            </a:pPr>
            <a:r>
              <a:rPr lang="en-US">
                <a:solidFill>
                  <a:srgbClr val="00594F"/>
                </a:solidFill>
                <a:latin typeface="Century Gothic"/>
              </a:rPr>
              <a:t>They get agitated</a:t>
            </a:r>
            <a:endParaRPr lang="en-US">
              <a:solidFill>
                <a:srgbClr val="00594F"/>
              </a:solidFill>
              <a:latin typeface="Century Gothic"/>
              <a:cs typeface="Calibri" panose="020F0502020204030204"/>
            </a:endParaRPr>
          </a:p>
          <a:p>
            <a:pPr marL="448945" indent="-448945">
              <a:buFont typeface="Wingdings" panose="05000000000000000000" pitchFamily="2" charset="2"/>
              <a:buChar char="Ø"/>
            </a:pPr>
            <a:r>
              <a:rPr lang="en-US">
                <a:solidFill>
                  <a:srgbClr val="00594F"/>
                </a:solidFill>
                <a:latin typeface="Century Gothic"/>
              </a:rPr>
              <a:t>Face reddens</a:t>
            </a:r>
            <a:endParaRPr lang="en-US">
              <a:solidFill>
                <a:srgbClr val="00594F"/>
              </a:solidFill>
              <a:latin typeface="Century Gothic"/>
              <a:cs typeface="Calibri" panose="020F0502020204030204"/>
            </a:endParaRPr>
          </a:p>
          <a:p>
            <a:pPr marL="448945" indent="-448945">
              <a:buFont typeface="Wingdings" panose="05000000000000000000" pitchFamily="2" charset="2"/>
              <a:buChar char="Ø"/>
            </a:pPr>
            <a:r>
              <a:rPr lang="en-US">
                <a:solidFill>
                  <a:srgbClr val="00594F"/>
                </a:solidFill>
                <a:latin typeface="Century Gothic"/>
              </a:rPr>
              <a:t>Lots of shouting/swearing</a:t>
            </a:r>
            <a:endParaRPr lang="en-US">
              <a:solidFill>
                <a:srgbClr val="00594F"/>
              </a:solidFill>
              <a:latin typeface="Century Gothic"/>
              <a:cs typeface="Calibri" panose="020F0502020204030204"/>
            </a:endParaRPr>
          </a:p>
          <a:p>
            <a:pPr marL="448945" indent="-448945">
              <a:buFont typeface="Wingdings" panose="05000000000000000000" pitchFamily="2" charset="2"/>
              <a:buChar char="Ø"/>
            </a:pPr>
            <a:r>
              <a:rPr lang="en-US">
                <a:solidFill>
                  <a:srgbClr val="00594F"/>
                </a:solidFill>
                <a:latin typeface="Century Gothic"/>
              </a:rPr>
              <a:t>Verbal abuse of other people</a:t>
            </a:r>
            <a:endParaRPr lang="en-US">
              <a:solidFill>
                <a:srgbClr val="00594F"/>
              </a:solidFill>
              <a:latin typeface="Century Gothic"/>
              <a:cs typeface="Calibri" panose="020F0502020204030204"/>
            </a:endParaRPr>
          </a:p>
          <a:p>
            <a:pPr marL="448945" indent="-448945">
              <a:buFont typeface="Wingdings" panose="05000000000000000000" pitchFamily="2" charset="2"/>
              <a:buChar char="Ø"/>
            </a:pPr>
            <a:r>
              <a:rPr lang="en-US">
                <a:solidFill>
                  <a:srgbClr val="00594F"/>
                </a:solidFill>
                <a:latin typeface="Century Gothic"/>
              </a:rPr>
              <a:t>Physical aggression (towards other people, themselves or nearby objects)</a:t>
            </a:r>
            <a:endParaRPr lang="en-US">
              <a:solidFill>
                <a:srgbClr val="00594F"/>
              </a:solidFill>
              <a:latin typeface="Century Gothic"/>
              <a:cs typeface="Calibri" panose="020F0502020204030204"/>
            </a:endParaRPr>
          </a:p>
          <a:p>
            <a:pPr marL="448945" indent="-448945">
              <a:buFont typeface="Wingdings" panose="05000000000000000000" pitchFamily="2" charset="2"/>
              <a:buChar char="Ø"/>
            </a:pPr>
            <a:r>
              <a:rPr lang="en-US">
                <a:solidFill>
                  <a:srgbClr val="00594F"/>
                </a:solidFill>
                <a:latin typeface="Century Gothic"/>
                <a:cs typeface="Calibri" panose="020F0502020204030204"/>
              </a:rPr>
              <a:t>Withdrawing/silence</a:t>
            </a:r>
          </a:p>
          <a:p>
            <a:pPr marL="448945" indent="-448945">
              <a:buFont typeface="Wingdings" panose="05000000000000000000" pitchFamily="2" charset="2"/>
              <a:buChar char="Ø"/>
            </a:pPr>
            <a:r>
              <a:rPr lang="en-US">
                <a:solidFill>
                  <a:srgbClr val="00594F"/>
                </a:solidFill>
                <a:latin typeface="Century Gothic"/>
                <a:cs typeface="Calibri" panose="020F0502020204030204"/>
              </a:rPr>
              <a:t>Teary and upset</a:t>
            </a:r>
          </a:p>
          <a:p>
            <a:pPr marL="448945" indent="-448945">
              <a:buFont typeface="Wingdings" panose="05000000000000000000" pitchFamily="2" charset="2"/>
              <a:buChar char="Ø"/>
            </a:pPr>
            <a:endParaRPr lang="en-US">
              <a:solidFill>
                <a:srgbClr val="00594F"/>
              </a:solidFill>
              <a:cs typeface="Calibri" panose="020F0502020204030204"/>
            </a:endParaRPr>
          </a:p>
          <a:p>
            <a:pPr marL="0" indent="0">
              <a:buNone/>
            </a:pPr>
            <a:endParaRPr lang="en-US">
              <a:solidFill>
                <a:srgbClr val="00594F"/>
              </a:solidFill>
              <a:cs typeface="Calibri" panose="020F0502020204030204"/>
            </a:endParaRPr>
          </a:p>
          <a:p>
            <a:pPr marL="448945" indent="-448945">
              <a:buFont typeface="Wingdings" panose="05000000000000000000" pitchFamily="2" charset="2"/>
              <a:buChar char="Ø"/>
            </a:pPr>
            <a:endParaRPr lang="en-US">
              <a:solidFill>
                <a:srgbClr val="00594F"/>
              </a:solidFill>
              <a:cs typeface="Calibri" panose="020F0502020204030204"/>
            </a:endParaRPr>
          </a:p>
          <a:p>
            <a:endParaRPr lang="en-GB">
              <a:solidFill>
                <a:srgbClr val="002855"/>
              </a:solidFill>
              <a:cs typeface="Calibri" panose="020F0502020204030204"/>
            </a:endParaRPr>
          </a:p>
        </p:txBody>
      </p:sp>
      <p:pic>
        <p:nvPicPr>
          <p:cNvPr id="5" name="Picture 4">
            <a:extLst>
              <a:ext uri="{FF2B5EF4-FFF2-40B4-BE49-F238E27FC236}">
                <a16:creationId xmlns:a16="http://schemas.microsoft.com/office/drawing/2014/main" id="{BD4824B8-6DF1-4FEA-906B-4F7BA5121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8529" y="5602111"/>
            <a:ext cx="2550027" cy="11260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568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06DFAC-8EF4-0571-9E99-0DDC9FF047EA}"/>
              </a:ext>
            </a:extLst>
          </p:cNvPr>
          <p:cNvSpPr txBox="1">
            <a:spLocks/>
          </p:cNvSpPr>
          <p:nvPr/>
        </p:nvSpPr>
        <p:spPr>
          <a:xfrm>
            <a:off x="9615709" y="1363441"/>
            <a:ext cx="9984850" cy="698683"/>
          </a:xfrm>
          <a:prstGeom prst="rect">
            <a:avLst/>
          </a:prstGeom>
        </p:spPr>
        <p:txBody>
          <a:bodyPr lIns="91440" tIns="45720" rIns="91440" bIns="45720" anchor="t"/>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solidFill>
                  <a:srgbClr val="00594F"/>
                </a:solidFill>
              </a:rPr>
              <a:t>Anger Iceberg</a:t>
            </a:r>
          </a:p>
          <a:p>
            <a:pPr marL="448945" indent="-448945">
              <a:buFont typeface="Wingdings" panose="05000000000000000000" pitchFamily="2" charset="2"/>
              <a:buChar char="Ø"/>
            </a:pPr>
            <a:endParaRPr lang="en-US">
              <a:solidFill>
                <a:srgbClr val="00594F"/>
              </a:solidFill>
              <a:cs typeface="Calibri" panose="020F0502020204030204"/>
            </a:endParaRPr>
          </a:p>
          <a:p>
            <a:endParaRPr lang="en-GB">
              <a:solidFill>
                <a:srgbClr val="002855"/>
              </a:solidFill>
            </a:endParaRPr>
          </a:p>
        </p:txBody>
      </p:sp>
      <p:sp>
        <p:nvSpPr>
          <p:cNvPr id="8" name="AutoShape 2" descr="The Anger Iceberg - Health Bound Health Network">
            <a:extLst>
              <a:ext uri="{FF2B5EF4-FFF2-40B4-BE49-F238E27FC236}">
                <a16:creationId xmlns:a16="http://schemas.microsoft.com/office/drawing/2014/main" id="{FD025941-F7E3-AD09-F607-A57DD8E250E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2778461C-9FA5-470E-6234-7C900000032C}"/>
              </a:ext>
            </a:extLst>
          </p:cNvPr>
          <p:cNvPicPr>
            <a:picLocks noChangeAspect="1"/>
          </p:cNvPicPr>
          <p:nvPr/>
        </p:nvPicPr>
        <p:blipFill>
          <a:blip r:embed="rId2"/>
          <a:stretch>
            <a:fillRect/>
          </a:stretch>
        </p:blipFill>
        <p:spPr>
          <a:xfrm>
            <a:off x="1503530" y="96112"/>
            <a:ext cx="5966744" cy="5966744"/>
          </a:xfrm>
          <a:prstGeom prst="rect">
            <a:avLst/>
          </a:prstGeom>
        </p:spPr>
      </p:pic>
      <p:sp>
        <p:nvSpPr>
          <p:cNvPr id="2" name="Content Placeholder 2">
            <a:extLst>
              <a:ext uri="{FF2B5EF4-FFF2-40B4-BE49-F238E27FC236}">
                <a16:creationId xmlns:a16="http://schemas.microsoft.com/office/drawing/2014/main" id="{32CE6608-06A4-E013-9534-C26BEFD64347}"/>
              </a:ext>
            </a:extLst>
          </p:cNvPr>
          <p:cNvSpPr txBox="1">
            <a:spLocks/>
          </p:cNvSpPr>
          <p:nvPr/>
        </p:nvSpPr>
        <p:spPr>
          <a:xfrm>
            <a:off x="9310909" y="2060127"/>
            <a:ext cx="2158022" cy="2222683"/>
          </a:xfrm>
          <a:prstGeom prst="rect">
            <a:avLst/>
          </a:prstGeom>
        </p:spPr>
        <p:txBody>
          <a:bodyPr lIns="91440" tIns="45720" rIns="91440" bIns="45720" anchor="t"/>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3200">
                <a:solidFill>
                  <a:srgbClr val="00594F"/>
                </a:solidFill>
                <a:latin typeface="Ink Free"/>
                <a:cs typeface="Calibri"/>
              </a:rPr>
              <a:t>"Tune into the emotion beneath"</a:t>
            </a:r>
            <a:endParaRPr lang="en-US" sz="3200">
              <a:solidFill>
                <a:srgbClr val="00594F"/>
              </a:solidFill>
              <a:latin typeface="Ink Free"/>
            </a:endParaRPr>
          </a:p>
          <a:p>
            <a:pPr marL="448945" indent="-448945">
              <a:buFont typeface="Wingdings" panose="05000000000000000000" pitchFamily="2" charset="2"/>
              <a:buChar char="Ø"/>
            </a:pPr>
            <a:endParaRPr lang="en-US">
              <a:solidFill>
                <a:srgbClr val="00594F"/>
              </a:solidFill>
              <a:cs typeface="Calibri" panose="020F0502020204030204"/>
            </a:endParaRPr>
          </a:p>
          <a:p>
            <a:endParaRPr lang="en-GB">
              <a:solidFill>
                <a:srgbClr val="002855"/>
              </a:solidFill>
            </a:endParaRPr>
          </a:p>
        </p:txBody>
      </p:sp>
    </p:spTree>
    <p:extLst>
      <p:ext uri="{BB962C8B-B14F-4D97-AF65-F5344CB8AC3E}">
        <p14:creationId xmlns:p14="http://schemas.microsoft.com/office/powerpoint/2010/main" val="1011102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a:xfrm>
            <a:off x="383602" y="263527"/>
            <a:ext cx="9857678" cy="1450757"/>
          </a:xfrm>
        </p:spPr>
        <p:txBody>
          <a:bodyPr/>
          <a:lstStyle/>
          <a:p>
            <a:r>
              <a:rPr lang="en-US">
                <a:solidFill>
                  <a:srgbClr val="00594F"/>
                </a:solidFill>
              </a:rPr>
              <a:t>How can we </a:t>
            </a:r>
            <a:r>
              <a:rPr lang="en-US" err="1">
                <a:solidFill>
                  <a:srgbClr val="00594F"/>
                </a:solidFill>
              </a:rPr>
              <a:t>categorise</a:t>
            </a:r>
            <a:r>
              <a:rPr lang="en-US">
                <a:solidFill>
                  <a:srgbClr val="00594F"/>
                </a:solidFill>
              </a:rPr>
              <a:t> our</a:t>
            </a:r>
            <a:r>
              <a:rPr lang="en-US" b="1">
                <a:solidFill>
                  <a:srgbClr val="00594F"/>
                </a:solidFill>
              </a:rPr>
              <a:t> core emotions</a:t>
            </a:r>
            <a:r>
              <a:rPr lang="en-US">
                <a:solidFill>
                  <a:srgbClr val="00594F"/>
                </a:solidFill>
              </a:rPr>
              <a:t> as humans?</a:t>
            </a:r>
            <a:endParaRPr lang="en-GB">
              <a:solidFill>
                <a:srgbClr val="00594F"/>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a:xfrm>
            <a:off x="3546566" y="2433563"/>
            <a:ext cx="10058400" cy="4023360"/>
          </a:xfrm>
        </p:spPr>
        <p:txBody>
          <a:bodyPr vert="horz" lIns="0" tIns="45720" rIns="0" bIns="45720" rtlCol="0" anchor="t">
            <a:normAutofit/>
          </a:bodyPr>
          <a:lstStyle/>
          <a:p>
            <a:pPr marL="448945" indent="-448945">
              <a:buFont typeface="Wingdings" panose="05000000000000000000" pitchFamily="2" charset="2"/>
              <a:buChar char="Ø"/>
            </a:pPr>
            <a:r>
              <a:rPr lang="en-US">
                <a:solidFill>
                  <a:srgbClr val="00594F"/>
                </a:solidFill>
                <a:latin typeface="Century Gothic"/>
              </a:rPr>
              <a:t>Fear </a:t>
            </a:r>
          </a:p>
          <a:p>
            <a:pPr marL="448945" indent="-448945">
              <a:buFont typeface="Wingdings" panose="05000000000000000000" pitchFamily="2" charset="2"/>
              <a:buChar char="Ø"/>
            </a:pPr>
            <a:r>
              <a:rPr lang="en-US">
                <a:solidFill>
                  <a:srgbClr val="00594F"/>
                </a:solidFill>
                <a:latin typeface="Century Gothic"/>
              </a:rPr>
              <a:t>Anger</a:t>
            </a:r>
          </a:p>
          <a:p>
            <a:pPr marL="448945" indent="-448945">
              <a:buFont typeface="Wingdings" panose="05000000000000000000" pitchFamily="2" charset="2"/>
              <a:buChar char="Ø"/>
            </a:pPr>
            <a:r>
              <a:rPr lang="en-US">
                <a:solidFill>
                  <a:srgbClr val="00594F"/>
                </a:solidFill>
                <a:latin typeface="Century Gothic"/>
              </a:rPr>
              <a:t>Joy </a:t>
            </a:r>
          </a:p>
          <a:p>
            <a:pPr marL="448945" indent="-448945">
              <a:buFont typeface="Wingdings" panose="05000000000000000000" pitchFamily="2" charset="2"/>
              <a:buChar char="Ø"/>
            </a:pPr>
            <a:r>
              <a:rPr lang="en-US">
                <a:solidFill>
                  <a:srgbClr val="00594F"/>
                </a:solidFill>
                <a:latin typeface="Century Gothic"/>
              </a:rPr>
              <a:t>Disgust</a:t>
            </a:r>
          </a:p>
          <a:p>
            <a:pPr marL="448945" indent="-448945">
              <a:buFont typeface="Wingdings" panose="05000000000000000000" pitchFamily="2" charset="2"/>
              <a:buChar char="Ø"/>
            </a:pPr>
            <a:r>
              <a:rPr lang="en-US">
                <a:solidFill>
                  <a:srgbClr val="00594F"/>
                </a:solidFill>
                <a:latin typeface="Century Gothic"/>
              </a:rPr>
              <a:t>Sadness</a:t>
            </a:r>
          </a:p>
          <a:p>
            <a:pPr marL="448945" indent="-448945">
              <a:buFont typeface="Wingdings" panose="05000000000000000000" pitchFamily="2" charset="2"/>
              <a:buChar char="Ø"/>
            </a:pPr>
            <a:r>
              <a:rPr lang="en-US">
                <a:solidFill>
                  <a:srgbClr val="00594F"/>
                </a:solidFill>
                <a:latin typeface="Century Gothic"/>
              </a:rPr>
              <a:t>Surprise</a:t>
            </a:r>
          </a:p>
          <a:p>
            <a:pPr marL="448945" indent="-448945">
              <a:buFont typeface="Wingdings" panose="05000000000000000000" pitchFamily="2" charset="2"/>
              <a:buChar char="Ø"/>
            </a:pPr>
            <a:endParaRPr lang="en-US">
              <a:solidFill>
                <a:srgbClr val="00594F"/>
              </a:solidFill>
              <a:cs typeface="Calibri" panose="020F0502020204030204"/>
            </a:endParaRPr>
          </a:p>
          <a:p>
            <a:pPr marL="448945" indent="-448945">
              <a:buFont typeface="Wingdings" panose="05000000000000000000" pitchFamily="2" charset="2"/>
              <a:buChar char="Ø"/>
            </a:pPr>
            <a:endParaRPr lang="en-US">
              <a:solidFill>
                <a:srgbClr val="00594F"/>
              </a:solidFill>
              <a:cs typeface="Calibri" panose="020F0502020204030204"/>
            </a:endParaRPr>
          </a:p>
          <a:p>
            <a:endParaRPr lang="en-GB">
              <a:solidFill>
                <a:srgbClr val="002855"/>
              </a:solidFill>
            </a:endParaRPr>
          </a:p>
        </p:txBody>
      </p:sp>
      <p:pic>
        <p:nvPicPr>
          <p:cNvPr id="1026" name="Picture 2" descr="What Are Emotions? The 6 Basic, Universal Emotions · PsihoSensus">
            <a:extLst>
              <a:ext uri="{FF2B5EF4-FFF2-40B4-BE49-F238E27FC236}">
                <a16:creationId xmlns:a16="http://schemas.microsoft.com/office/drawing/2014/main" id="{A1926DBC-D3A8-A2D2-BAF8-1BA45C067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7616" y="1820695"/>
            <a:ext cx="6079273" cy="405284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6906DFAC-8EF4-0571-9E99-0DDC9FF047EA}"/>
              </a:ext>
            </a:extLst>
          </p:cNvPr>
          <p:cNvSpPr txBox="1">
            <a:spLocks/>
          </p:cNvSpPr>
          <p:nvPr/>
        </p:nvSpPr>
        <p:spPr>
          <a:xfrm>
            <a:off x="6868246" y="5999348"/>
            <a:ext cx="9984850" cy="698683"/>
          </a:xfrm>
          <a:prstGeom prst="rect">
            <a:avLst/>
          </a:prstGeom>
        </p:spPr>
        <p:txBody>
          <a:bodyPr lIns="91440" tIns="45720" rIns="91440" bIns="45720" anchor="t"/>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solidFill>
                  <a:srgbClr val="00594F"/>
                </a:solidFill>
                <a:latin typeface="Century Gothic"/>
              </a:rPr>
              <a:t>Dr. Paul Ekman (American Psychologist)</a:t>
            </a:r>
          </a:p>
          <a:p>
            <a:pPr marL="448945" indent="-448945">
              <a:buFont typeface="Wingdings" panose="05000000000000000000" pitchFamily="2" charset="2"/>
              <a:buChar char="Ø"/>
            </a:pPr>
            <a:endParaRPr lang="en-US">
              <a:solidFill>
                <a:srgbClr val="00594F"/>
              </a:solidFill>
              <a:cs typeface="Calibri" panose="020F0502020204030204"/>
            </a:endParaRPr>
          </a:p>
          <a:p>
            <a:endParaRPr lang="en-GB">
              <a:solidFill>
                <a:srgbClr val="002855"/>
              </a:solidFill>
            </a:endParaRPr>
          </a:p>
        </p:txBody>
      </p:sp>
      <p:sp>
        <p:nvSpPr>
          <p:cNvPr id="6" name="TextBox 5">
            <a:extLst>
              <a:ext uri="{FF2B5EF4-FFF2-40B4-BE49-F238E27FC236}">
                <a16:creationId xmlns:a16="http://schemas.microsoft.com/office/drawing/2014/main" id="{890F1579-7575-3066-7FF6-B80E8736C8A6}"/>
              </a:ext>
            </a:extLst>
          </p:cNvPr>
          <p:cNvSpPr txBox="1"/>
          <p:nvPr/>
        </p:nvSpPr>
        <p:spPr>
          <a:xfrm>
            <a:off x="128954" y="5931877"/>
            <a:ext cx="64828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rPr>
              <a:t>"We all have emotions – they ensure our survival."</a:t>
            </a:r>
            <a:endParaRPr lang="en-GB">
              <a:latin typeface="Century Gothic"/>
            </a:endParaRPr>
          </a:p>
        </p:txBody>
      </p:sp>
    </p:spTree>
    <p:extLst>
      <p:ext uri="{BB962C8B-B14F-4D97-AF65-F5344CB8AC3E}">
        <p14:creationId xmlns:p14="http://schemas.microsoft.com/office/powerpoint/2010/main" val="203151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a:xfrm>
            <a:off x="383602" y="263527"/>
            <a:ext cx="9857678" cy="1450757"/>
          </a:xfrm>
        </p:spPr>
        <p:txBody>
          <a:bodyPr/>
          <a:lstStyle/>
          <a:p>
            <a:r>
              <a:rPr lang="en-US">
                <a:solidFill>
                  <a:srgbClr val="00594F"/>
                </a:solidFill>
              </a:rPr>
              <a:t>Why do Emotion Coaching?</a:t>
            </a:r>
            <a:endParaRPr lang="en-GB">
              <a:solidFill>
                <a:srgbClr val="00594F"/>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a:xfrm>
            <a:off x="283240" y="1845734"/>
            <a:ext cx="11652329" cy="4346344"/>
          </a:xfrm>
        </p:spPr>
        <p:txBody>
          <a:bodyPr vert="horz" lIns="0" tIns="45720" rIns="0" bIns="45720" rtlCol="0" anchor="t">
            <a:normAutofit fontScale="25000" lnSpcReduction="20000"/>
          </a:bodyPr>
          <a:lstStyle/>
          <a:p>
            <a:pPr marL="448945" indent="-448945">
              <a:buFont typeface="Wingdings" panose="05000000000000000000" pitchFamily="2" charset="2"/>
              <a:buChar char="Ø"/>
            </a:pPr>
            <a:r>
              <a:rPr lang="en-US" sz="6400">
                <a:solidFill>
                  <a:srgbClr val="00594F"/>
                </a:solidFill>
                <a:latin typeface="Century Gothic"/>
              </a:rPr>
              <a:t>Research has identified advantages in using Emotion Coaching in UK educational and community settings:</a:t>
            </a:r>
          </a:p>
          <a:p>
            <a:pPr marL="0" indent="0">
              <a:buNone/>
            </a:pPr>
            <a:r>
              <a:rPr lang="en-US" sz="6400">
                <a:solidFill>
                  <a:srgbClr val="00594F"/>
                </a:solidFill>
                <a:latin typeface="Century Gothic"/>
              </a:rPr>
              <a:t>The findings demonstrate that Emotion Coaching in settings helps: </a:t>
            </a:r>
            <a:endParaRPr lang="en-US" sz="6400">
              <a:cs typeface="Calibri" panose="020F0502020204030204"/>
            </a:endParaRPr>
          </a:p>
          <a:p>
            <a:pPr marL="0" indent="0">
              <a:buNone/>
            </a:pPr>
            <a:endParaRPr lang="en-US" sz="4500">
              <a:solidFill>
                <a:srgbClr val="00594F"/>
              </a:solidFill>
              <a:latin typeface="Century Gothic"/>
            </a:endParaRPr>
          </a:p>
          <a:p>
            <a:pPr marL="0" indent="0">
              <a:buNone/>
            </a:pPr>
            <a:r>
              <a:rPr lang="en-US" sz="8000">
                <a:solidFill>
                  <a:srgbClr val="00594F"/>
                </a:solidFill>
                <a:latin typeface="Century Gothic"/>
              </a:rPr>
              <a:t>• children to regulate, improve and take ownership of their </a:t>
            </a:r>
            <a:r>
              <a:rPr lang="en-US" sz="8000" err="1">
                <a:solidFill>
                  <a:srgbClr val="00594F"/>
                </a:solidFill>
                <a:latin typeface="Century Gothic"/>
              </a:rPr>
              <a:t>behaviour</a:t>
            </a:r>
            <a:r>
              <a:rPr lang="en-US" sz="8000">
                <a:solidFill>
                  <a:srgbClr val="00594F"/>
                </a:solidFill>
                <a:latin typeface="Century Gothic"/>
              </a:rPr>
              <a:t> </a:t>
            </a:r>
          </a:p>
          <a:p>
            <a:pPr marL="0" indent="0">
              <a:buNone/>
            </a:pPr>
            <a:r>
              <a:rPr lang="en-US" sz="8000">
                <a:solidFill>
                  <a:srgbClr val="00594F"/>
                </a:solidFill>
                <a:latin typeface="Century Gothic"/>
              </a:rPr>
              <a:t>• children to calm down and better understand emotions </a:t>
            </a:r>
          </a:p>
          <a:p>
            <a:pPr marL="0" indent="0">
              <a:buNone/>
            </a:pPr>
            <a:r>
              <a:rPr lang="en-US" sz="8000">
                <a:solidFill>
                  <a:srgbClr val="00594F"/>
                </a:solidFill>
                <a:latin typeface="Century Gothic"/>
              </a:rPr>
              <a:t>• practitioners to be more sensitive to children’s needs </a:t>
            </a:r>
          </a:p>
          <a:p>
            <a:pPr marL="0" indent="0">
              <a:buNone/>
            </a:pPr>
            <a:r>
              <a:rPr lang="en-US" sz="8000">
                <a:solidFill>
                  <a:srgbClr val="00594F"/>
                </a:solidFill>
                <a:latin typeface="Century Gothic"/>
              </a:rPr>
              <a:t>• create more consistent responses to children’s </a:t>
            </a:r>
            <a:r>
              <a:rPr lang="en-US" sz="8000" err="1">
                <a:solidFill>
                  <a:srgbClr val="00594F"/>
                </a:solidFill>
                <a:latin typeface="Century Gothic"/>
              </a:rPr>
              <a:t>behaviour</a:t>
            </a:r>
            <a:r>
              <a:rPr lang="en-US" sz="8000">
                <a:solidFill>
                  <a:srgbClr val="00594F"/>
                </a:solidFill>
                <a:latin typeface="Century Gothic"/>
              </a:rPr>
              <a:t> </a:t>
            </a:r>
          </a:p>
          <a:p>
            <a:pPr marL="0" indent="0">
              <a:buNone/>
            </a:pPr>
            <a:r>
              <a:rPr lang="en-US" sz="8000">
                <a:solidFill>
                  <a:srgbClr val="00594F"/>
                </a:solidFill>
                <a:latin typeface="Century Gothic"/>
              </a:rPr>
              <a:t>• practitioners to feel more ‘in control’ during incidents </a:t>
            </a:r>
          </a:p>
          <a:p>
            <a:pPr marL="0" indent="0">
              <a:buNone/>
            </a:pPr>
            <a:r>
              <a:rPr lang="en-US" sz="8000">
                <a:solidFill>
                  <a:srgbClr val="00594F"/>
                </a:solidFill>
                <a:latin typeface="Century Gothic"/>
              </a:rPr>
              <a:t>• fosters positive relationships between adults and children by promoting trust </a:t>
            </a:r>
          </a:p>
          <a:p>
            <a:pPr marL="0" indent="0">
              <a:buNone/>
            </a:pPr>
            <a:r>
              <a:rPr lang="en-US" sz="8000">
                <a:solidFill>
                  <a:srgbClr val="00594F"/>
                </a:solidFill>
                <a:latin typeface="Century Gothic"/>
              </a:rPr>
              <a:t>• accelerate academic attainment </a:t>
            </a:r>
          </a:p>
          <a:p>
            <a:pPr marL="0" indent="0">
              <a:buNone/>
            </a:pPr>
            <a:endParaRPr lang="en-US" sz="5600">
              <a:solidFill>
                <a:srgbClr val="00594F"/>
              </a:solidFill>
              <a:latin typeface="Century Gothic"/>
            </a:endParaRPr>
          </a:p>
          <a:p>
            <a:pPr marL="0" indent="0">
              <a:buNone/>
            </a:pPr>
            <a:r>
              <a:rPr lang="en-US" sz="4500">
                <a:solidFill>
                  <a:srgbClr val="00594F"/>
                </a:solidFill>
                <a:latin typeface="Century Gothic"/>
              </a:rPr>
              <a:t>Rose et al.,( 2015); Gus et al., ( 2017)</a:t>
            </a:r>
          </a:p>
          <a:p>
            <a:pPr marL="448945" indent="-448945">
              <a:buFont typeface="Wingdings" panose="05000000000000000000" pitchFamily="2" charset="2"/>
              <a:buChar char="Ø"/>
            </a:pPr>
            <a:endParaRPr lang="en-US">
              <a:solidFill>
                <a:srgbClr val="00594F"/>
              </a:solidFill>
              <a:cs typeface="Calibri" panose="020F0502020204030204"/>
            </a:endParaRPr>
          </a:p>
          <a:p>
            <a:endParaRPr lang="en-GB">
              <a:solidFill>
                <a:srgbClr val="002855"/>
              </a:solidFill>
            </a:endParaRPr>
          </a:p>
        </p:txBody>
      </p:sp>
      <p:pic>
        <p:nvPicPr>
          <p:cNvPr id="5" name="Picture 4">
            <a:extLst>
              <a:ext uri="{FF2B5EF4-FFF2-40B4-BE49-F238E27FC236}">
                <a16:creationId xmlns:a16="http://schemas.microsoft.com/office/drawing/2014/main" id="{BD4824B8-6DF1-4FEA-906B-4F7BA5121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1973" y="0"/>
            <a:ext cx="2550027" cy="1126092"/>
          </a:xfrm>
          <a:prstGeom prst="rect">
            <a:avLst/>
          </a:prstGeom>
        </p:spPr>
      </p:pic>
      <p:sp>
        <p:nvSpPr>
          <p:cNvPr id="4" name="Content Placeholder 2">
            <a:extLst>
              <a:ext uri="{FF2B5EF4-FFF2-40B4-BE49-F238E27FC236}">
                <a16:creationId xmlns:a16="http://schemas.microsoft.com/office/drawing/2014/main" id="{6906DFAC-8EF4-0571-9E99-0DDC9FF047EA}"/>
              </a:ext>
            </a:extLst>
          </p:cNvPr>
          <p:cNvSpPr txBox="1">
            <a:spLocks/>
          </p:cNvSpPr>
          <p:nvPr/>
        </p:nvSpPr>
        <p:spPr>
          <a:xfrm>
            <a:off x="256430" y="5753163"/>
            <a:ext cx="9984850" cy="69868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a:solidFill>
                <a:srgbClr val="00594F"/>
              </a:solidFill>
            </a:endParaRPr>
          </a:p>
          <a:p>
            <a:pPr marL="449263" indent="-449263">
              <a:buFont typeface="Wingdings" panose="05000000000000000000" pitchFamily="2" charset="2"/>
              <a:buChar char="Ø"/>
            </a:pPr>
            <a:endParaRPr lang="en-US">
              <a:solidFill>
                <a:srgbClr val="00594F"/>
              </a:solidFill>
            </a:endParaRPr>
          </a:p>
          <a:p>
            <a:endParaRPr lang="en-GB">
              <a:solidFill>
                <a:srgbClr val="002855"/>
              </a:solidFill>
            </a:endParaRPr>
          </a:p>
        </p:txBody>
      </p:sp>
    </p:spTree>
    <p:extLst>
      <p:ext uri="{BB962C8B-B14F-4D97-AF65-F5344CB8AC3E}">
        <p14:creationId xmlns:p14="http://schemas.microsoft.com/office/powerpoint/2010/main" val="934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a:xfrm>
            <a:off x="383602" y="263527"/>
            <a:ext cx="9857678" cy="1450757"/>
          </a:xfrm>
        </p:spPr>
        <p:txBody>
          <a:bodyPr/>
          <a:lstStyle/>
          <a:p>
            <a:r>
              <a:rPr lang="en-US">
                <a:solidFill>
                  <a:srgbClr val="00594F"/>
                </a:solidFill>
              </a:rPr>
              <a:t>Flipping your lid – “We’ve all done it.”</a:t>
            </a:r>
            <a:endParaRPr lang="en-GB">
              <a:solidFill>
                <a:srgbClr val="00594F"/>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a:xfrm>
            <a:off x="283240" y="1845734"/>
            <a:ext cx="11652329" cy="4346344"/>
          </a:xfrm>
        </p:spPr>
        <p:txBody>
          <a:bodyPr>
            <a:normAutofit/>
          </a:bodyPr>
          <a:lstStyle/>
          <a:p>
            <a:pPr marL="0" indent="0">
              <a:buNone/>
            </a:pPr>
            <a:endParaRPr lang="en-US" sz="4500">
              <a:solidFill>
                <a:srgbClr val="00594F"/>
              </a:solidFill>
            </a:endParaRPr>
          </a:p>
          <a:p>
            <a:endParaRPr lang="en-GB">
              <a:solidFill>
                <a:srgbClr val="002855"/>
              </a:solidFill>
            </a:endParaRPr>
          </a:p>
        </p:txBody>
      </p:sp>
      <p:sp>
        <p:nvSpPr>
          <p:cNvPr id="4" name="Content Placeholder 2">
            <a:extLst>
              <a:ext uri="{FF2B5EF4-FFF2-40B4-BE49-F238E27FC236}">
                <a16:creationId xmlns:a16="http://schemas.microsoft.com/office/drawing/2014/main" id="{6906DFAC-8EF4-0571-9E99-0DDC9FF047EA}"/>
              </a:ext>
            </a:extLst>
          </p:cNvPr>
          <p:cNvSpPr txBox="1">
            <a:spLocks/>
          </p:cNvSpPr>
          <p:nvPr/>
        </p:nvSpPr>
        <p:spPr>
          <a:xfrm>
            <a:off x="256430" y="5753163"/>
            <a:ext cx="9984850" cy="69868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a:solidFill>
                <a:srgbClr val="00594F"/>
              </a:solidFill>
            </a:endParaRPr>
          </a:p>
          <a:p>
            <a:pPr marL="449263" indent="-449263">
              <a:buFont typeface="Wingdings" panose="05000000000000000000" pitchFamily="2" charset="2"/>
              <a:buChar char="Ø"/>
            </a:pPr>
            <a:endParaRPr lang="en-US">
              <a:solidFill>
                <a:srgbClr val="00594F"/>
              </a:solidFill>
            </a:endParaRPr>
          </a:p>
          <a:p>
            <a:endParaRPr lang="en-GB">
              <a:solidFill>
                <a:srgbClr val="002855"/>
              </a:solidFill>
            </a:endParaRPr>
          </a:p>
        </p:txBody>
      </p:sp>
      <p:pic>
        <p:nvPicPr>
          <p:cNvPr id="3074" name="Picture 2">
            <a:extLst>
              <a:ext uri="{FF2B5EF4-FFF2-40B4-BE49-F238E27FC236}">
                <a16:creationId xmlns:a16="http://schemas.microsoft.com/office/drawing/2014/main" id="{656DE437-54F6-D98A-7EB9-C6B9E4872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221" y="1889454"/>
            <a:ext cx="5510146" cy="411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700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a:xfrm>
            <a:off x="383602" y="263527"/>
            <a:ext cx="9857678" cy="1450757"/>
          </a:xfrm>
        </p:spPr>
        <p:txBody>
          <a:bodyPr/>
          <a:lstStyle/>
          <a:p>
            <a:r>
              <a:rPr lang="en-US">
                <a:solidFill>
                  <a:srgbClr val="00594F"/>
                </a:solidFill>
              </a:rPr>
              <a:t>Attachment and Attunement</a:t>
            </a:r>
            <a:endParaRPr lang="en-GB">
              <a:solidFill>
                <a:srgbClr val="00594F"/>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p:txBody>
          <a:bodyPr vert="horz" lIns="0" tIns="45720" rIns="0" bIns="45720" rtlCol="0" anchor="t">
            <a:normAutofit/>
          </a:bodyPr>
          <a:lstStyle/>
          <a:p>
            <a:pPr marL="448945" indent="-448945">
              <a:buFont typeface="Wingdings" panose="05000000000000000000" pitchFamily="2" charset="2"/>
              <a:buChar char="Ø"/>
            </a:pPr>
            <a:r>
              <a:rPr lang="en-US">
                <a:solidFill>
                  <a:srgbClr val="00594F"/>
                </a:solidFill>
                <a:latin typeface="Century Gothic"/>
              </a:rPr>
              <a:t>Attachment is made possible by attunement </a:t>
            </a:r>
          </a:p>
          <a:p>
            <a:pPr marL="448945" indent="-448945">
              <a:buFont typeface="Wingdings" panose="05000000000000000000" pitchFamily="2" charset="2"/>
              <a:buChar char="Ø"/>
            </a:pPr>
            <a:r>
              <a:rPr lang="en-US">
                <a:solidFill>
                  <a:srgbClr val="00594F"/>
                </a:solidFill>
                <a:latin typeface="Century Gothic"/>
              </a:rPr>
              <a:t>Attunement refers to the ways in which internal emotional and bodily states are the focus of attention and ‘seen’ by the adult within the child-caregiver relationship (Siegel,2012) </a:t>
            </a:r>
          </a:p>
          <a:p>
            <a:pPr marL="448945" indent="-448945">
              <a:buFont typeface="Wingdings" panose="05000000000000000000" pitchFamily="2" charset="2"/>
              <a:buChar char="Ø"/>
            </a:pPr>
            <a:r>
              <a:rPr lang="en-US">
                <a:solidFill>
                  <a:srgbClr val="00594F"/>
                </a:solidFill>
                <a:latin typeface="Century Gothic"/>
              </a:rPr>
              <a:t>Attunement promotes a sense of ‘felt security’ in the child and enables the development of ‘internal working models’ that inform </a:t>
            </a:r>
            <a:r>
              <a:rPr lang="en-US" err="1">
                <a:solidFill>
                  <a:srgbClr val="00594F"/>
                </a:solidFill>
                <a:latin typeface="Century Gothic"/>
              </a:rPr>
              <a:t>behaviour</a:t>
            </a:r>
            <a:r>
              <a:rPr lang="en-US">
                <a:solidFill>
                  <a:srgbClr val="00594F"/>
                </a:solidFill>
                <a:latin typeface="Century Gothic"/>
              </a:rPr>
              <a:t>. </a:t>
            </a:r>
            <a:endParaRPr lang="en-US" b="1">
              <a:solidFill>
                <a:srgbClr val="00594F"/>
              </a:solidFill>
              <a:cs typeface="Calibri" panose="020F0502020204030204"/>
            </a:endParaRPr>
          </a:p>
          <a:p>
            <a:pPr marL="448945" indent="-448945">
              <a:buFont typeface="Wingdings" panose="05000000000000000000" pitchFamily="2" charset="2"/>
              <a:buChar char="Ø"/>
            </a:pPr>
            <a:endParaRPr lang="en-US">
              <a:solidFill>
                <a:srgbClr val="00594F"/>
              </a:solidFill>
              <a:cs typeface="Calibri" panose="020F0502020204030204"/>
            </a:endParaRPr>
          </a:p>
          <a:p>
            <a:pPr marL="448945" indent="-448945">
              <a:buFont typeface="Wingdings" panose="05000000000000000000" pitchFamily="2" charset="2"/>
              <a:buChar char="Ø"/>
            </a:pPr>
            <a:endParaRPr lang="en-US">
              <a:solidFill>
                <a:srgbClr val="00594F"/>
              </a:solidFill>
              <a:cs typeface="Calibri" panose="020F0502020204030204"/>
            </a:endParaRPr>
          </a:p>
          <a:p>
            <a:endParaRPr lang="en-GB">
              <a:solidFill>
                <a:srgbClr val="002855"/>
              </a:solidFill>
            </a:endParaRPr>
          </a:p>
        </p:txBody>
      </p:sp>
      <p:pic>
        <p:nvPicPr>
          <p:cNvPr id="5" name="Picture 4">
            <a:extLst>
              <a:ext uri="{FF2B5EF4-FFF2-40B4-BE49-F238E27FC236}">
                <a16:creationId xmlns:a16="http://schemas.microsoft.com/office/drawing/2014/main" id="{BD4824B8-6DF1-4FEA-906B-4F7BA5121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1973" y="0"/>
            <a:ext cx="2550027" cy="1126092"/>
          </a:xfrm>
          <a:prstGeom prst="rect">
            <a:avLst/>
          </a:prstGeom>
        </p:spPr>
      </p:pic>
      <p:sp>
        <p:nvSpPr>
          <p:cNvPr id="4" name="Content Placeholder 2">
            <a:extLst>
              <a:ext uri="{FF2B5EF4-FFF2-40B4-BE49-F238E27FC236}">
                <a16:creationId xmlns:a16="http://schemas.microsoft.com/office/drawing/2014/main" id="{6906DFAC-8EF4-0571-9E99-0DDC9FF047EA}"/>
              </a:ext>
            </a:extLst>
          </p:cNvPr>
          <p:cNvSpPr txBox="1">
            <a:spLocks/>
          </p:cNvSpPr>
          <p:nvPr/>
        </p:nvSpPr>
        <p:spPr>
          <a:xfrm>
            <a:off x="256430" y="5753163"/>
            <a:ext cx="9984850" cy="69868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a:solidFill>
                <a:srgbClr val="00594F"/>
              </a:solidFill>
            </a:endParaRPr>
          </a:p>
          <a:p>
            <a:pPr marL="449263" indent="-449263">
              <a:buFont typeface="Wingdings" panose="05000000000000000000" pitchFamily="2" charset="2"/>
              <a:buChar char="Ø"/>
            </a:pPr>
            <a:endParaRPr lang="en-US">
              <a:solidFill>
                <a:srgbClr val="00594F"/>
              </a:solidFill>
            </a:endParaRPr>
          </a:p>
          <a:p>
            <a:endParaRPr lang="en-GB">
              <a:solidFill>
                <a:srgbClr val="002855"/>
              </a:solidFill>
            </a:endParaRPr>
          </a:p>
        </p:txBody>
      </p:sp>
    </p:spTree>
    <p:extLst>
      <p:ext uri="{BB962C8B-B14F-4D97-AF65-F5344CB8AC3E}">
        <p14:creationId xmlns:p14="http://schemas.microsoft.com/office/powerpoint/2010/main" val="12398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a:xfrm>
            <a:off x="1012613" y="343047"/>
            <a:ext cx="10058400" cy="1450757"/>
          </a:xfrm>
        </p:spPr>
        <p:txBody>
          <a:bodyPr/>
          <a:lstStyle/>
          <a:p>
            <a:r>
              <a:rPr lang="en-US">
                <a:solidFill>
                  <a:srgbClr val="00594F"/>
                </a:solidFill>
                <a:latin typeface="Century Gothic"/>
              </a:rPr>
              <a:t>Intentions</a:t>
            </a:r>
            <a:endParaRPr lang="en-GB">
              <a:solidFill>
                <a:srgbClr val="00594F"/>
              </a:solidFill>
              <a:latin typeface="Century Gothic"/>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a:xfrm>
            <a:off x="1097280" y="1845734"/>
            <a:ext cx="10058400" cy="4385774"/>
          </a:xfrm>
        </p:spPr>
        <p:txBody>
          <a:bodyPr vert="horz" lIns="0" tIns="45720" rIns="0" bIns="45720" rtlCol="0" anchor="t">
            <a:normAutofit/>
          </a:bodyPr>
          <a:lstStyle/>
          <a:p>
            <a:pPr marL="0" indent="0">
              <a:buNone/>
            </a:pPr>
            <a:r>
              <a:rPr lang="en-US">
                <a:solidFill>
                  <a:srgbClr val="00594F"/>
                </a:solidFill>
                <a:latin typeface="Century Gothic"/>
              </a:rPr>
              <a:t>In today’s session we will:</a:t>
            </a:r>
          </a:p>
          <a:p>
            <a:pPr marL="0" indent="0">
              <a:buNone/>
            </a:pPr>
            <a:endParaRPr lang="en-US" b="1">
              <a:solidFill>
                <a:srgbClr val="00594F"/>
              </a:solidFill>
              <a:latin typeface="Century Gothic"/>
              <a:cs typeface="Calibri"/>
            </a:endParaRPr>
          </a:p>
          <a:p>
            <a:pPr marL="448945" indent="-448945">
              <a:buFont typeface="Wingdings" panose="05000000000000000000" pitchFamily="2" charset="2"/>
              <a:buChar char="Ø"/>
            </a:pPr>
            <a:r>
              <a:rPr lang="en-US">
                <a:solidFill>
                  <a:srgbClr val="00594F"/>
                </a:solidFill>
                <a:latin typeface="Century Gothic"/>
                <a:cs typeface="Calibri"/>
              </a:rPr>
              <a:t>understand what mental health is and isn't</a:t>
            </a:r>
          </a:p>
          <a:p>
            <a:pPr marL="448945" indent="-448945">
              <a:buFont typeface="Wingdings" panose="05000000000000000000" pitchFamily="2" charset="2"/>
              <a:buChar char="Ø"/>
            </a:pPr>
            <a:r>
              <a:rPr lang="en-US">
                <a:solidFill>
                  <a:srgbClr val="00594F"/>
                </a:solidFill>
                <a:latin typeface="Century Gothic"/>
                <a:cs typeface="Calibri"/>
              </a:rPr>
              <a:t>appreciate the current context of mental health</a:t>
            </a:r>
          </a:p>
          <a:p>
            <a:pPr marL="448945" indent="-448945">
              <a:buFont typeface="Wingdings" panose="05000000000000000000" pitchFamily="2" charset="2"/>
              <a:buChar char="Ø"/>
            </a:pPr>
            <a:r>
              <a:rPr lang="en-US">
                <a:solidFill>
                  <a:srgbClr val="00594F"/>
                </a:solidFill>
                <a:latin typeface="Century Gothic"/>
                <a:cs typeface="Calibri"/>
              </a:rPr>
              <a:t>be able to identity signs and symptoms of poor mental health</a:t>
            </a:r>
          </a:p>
          <a:p>
            <a:pPr marL="448945" indent="-448945">
              <a:buFont typeface="Wingdings" panose="05000000000000000000" pitchFamily="2" charset="2"/>
              <a:buChar char="Ø"/>
            </a:pPr>
            <a:r>
              <a:rPr lang="en-US">
                <a:solidFill>
                  <a:srgbClr val="00594F"/>
                </a:solidFill>
                <a:latin typeface="Century Gothic"/>
                <a:cs typeface="Calibri"/>
              </a:rPr>
              <a:t>know what </a:t>
            </a:r>
            <a:r>
              <a:rPr lang="en-US" b="1">
                <a:solidFill>
                  <a:srgbClr val="00594F"/>
                </a:solidFill>
                <a:latin typeface="Century Gothic"/>
                <a:cs typeface="Calibri"/>
              </a:rPr>
              <a:t>Emotion Coaching</a:t>
            </a:r>
            <a:r>
              <a:rPr lang="en-US">
                <a:solidFill>
                  <a:srgbClr val="00594F"/>
                </a:solidFill>
                <a:latin typeface="Century Gothic"/>
                <a:cs typeface="Calibri"/>
              </a:rPr>
              <a:t> involves, how this is being used at HMS, and how it could be used outside school to help the self-regulation of challenging emotions of pupils.</a:t>
            </a:r>
          </a:p>
          <a:p>
            <a:pPr marL="448945" indent="-448945">
              <a:buFont typeface="Wingdings" panose="05000000000000000000" pitchFamily="2" charset="2"/>
              <a:buChar char="Ø"/>
            </a:pPr>
            <a:r>
              <a:rPr lang="en-US">
                <a:solidFill>
                  <a:srgbClr val="00594F"/>
                </a:solidFill>
                <a:latin typeface="Century Gothic"/>
                <a:cs typeface="Calibri"/>
              </a:rPr>
              <a:t>Learn more about resources to support mental health</a:t>
            </a:r>
          </a:p>
          <a:p>
            <a:pPr marL="448945" indent="-448945">
              <a:buFont typeface="Wingdings" panose="05000000000000000000" pitchFamily="2" charset="2"/>
              <a:buChar char="Ø"/>
            </a:pPr>
            <a:endParaRPr lang="en-US">
              <a:solidFill>
                <a:srgbClr val="00594F"/>
              </a:solidFill>
              <a:cs typeface="Calibri"/>
            </a:endParaRPr>
          </a:p>
          <a:p>
            <a:pPr marL="0" indent="0">
              <a:buNone/>
            </a:pPr>
            <a:endParaRPr lang="en-US">
              <a:solidFill>
                <a:srgbClr val="00594F"/>
              </a:solidFill>
              <a:cs typeface="Calibri"/>
            </a:endParaRPr>
          </a:p>
          <a:p>
            <a:pPr marL="448945" indent="-448945">
              <a:buFont typeface="Wingdings" panose="05000000000000000000" pitchFamily="2" charset="2"/>
              <a:buChar char="Ø"/>
            </a:pPr>
            <a:endParaRPr lang="en-US">
              <a:solidFill>
                <a:srgbClr val="00594F"/>
              </a:solidFill>
              <a:cs typeface="Calibri"/>
            </a:endParaRPr>
          </a:p>
          <a:p>
            <a:pPr marL="448945" indent="-448945">
              <a:buFont typeface="Wingdings" panose="05000000000000000000" pitchFamily="2" charset="2"/>
              <a:buChar char="Ø"/>
            </a:pPr>
            <a:endParaRPr lang="en-US">
              <a:solidFill>
                <a:srgbClr val="00594F"/>
              </a:solidFill>
              <a:cs typeface="Calibri"/>
            </a:endParaRPr>
          </a:p>
          <a:p>
            <a:pPr marL="448945" indent="-448945">
              <a:buFont typeface="Wingdings" panose="05000000000000000000" pitchFamily="2" charset="2"/>
              <a:buChar char="Ø"/>
            </a:pPr>
            <a:endParaRPr lang="en-US">
              <a:solidFill>
                <a:srgbClr val="00594F"/>
              </a:solidFill>
              <a:cs typeface="Calibri"/>
            </a:endParaRPr>
          </a:p>
          <a:p>
            <a:pPr marL="0" indent="0">
              <a:buNone/>
            </a:pPr>
            <a:endParaRPr lang="en-US">
              <a:solidFill>
                <a:srgbClr val="00594F"/>
              </a:solidFill>
              <a:cs typeface="Calibri"/>
            </a:endParaRPr>
          </a:p>
          <a:p>
            <a:endParaRPr lang="en-GB">
              <a:solidFill>
                <a:srgbClr val="002855"/>
              </a:solidFill>
              <a:cs typeface="Calibri" panose="020F0502020204030204"/>
            </a:endParaRPr>
          </a:p>
        </p:txBody>
      </p:sp>
      <p:pic>
        <p:nvPicPr>
          <p:cNvPr id="6" name="Picture 5" descr="Logo, company name&#10;&#10;Description automatically generated">
            <a:extLst>
              <a:ext uri="{FF2B5EF4-FFF2-40B4-BE49-F238E27FC236}">
                <a16:creationId xmlns:a16="http://schemas.microsoft.com/office/drawing/2014/main" id="{5184A3FF-18D6-C751-A22B-33228BFDD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8529" y="5602111"/>
            <a:ext cx="2550027" cy="11260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41553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a:xfrm>
            <a:off x="383601" y="263527"/>
            <a:ext cx="10986763" cy="1450757"/>
          </a:xfrm>
        </p:spPr>
        <p:txBody>
          <a:bodyPr/>
          <a:lstStyle/>
          <a:p>
            <a:r>
              <a:rPr lang="en-US">
                <a:solidFill>
                  <a:srgbClr val="00594F"/>
                </a:solidFill>
              </a:rPr>
              <a:t>The 4 Ss of Attachment (Siegel, 2012)</a:t>
            </a:r>
            <a:endParaRPr lang="en-GB">
              <a:solidFill>
                <a:srgbClr val="00594F"/>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a:xfrm>
            <a:off x="487680" y="2068472"/>
            <a:ext cx="11324492" cy="4023360"/>
          </a:xfrm>
        </p:spPr>
        <p:txBody>
          <a:bodyPr vert="horz" lIns="0" tIns="45720" rIns="0" bIns="45720" rtlCol="0" anchor="t">
            <a:normAutofit/>
          </a:bodyPr>
          <a:lstStyle/>
          <a:p>
            <a:pPr marL="0" indent="0">
              <a:buNone/>
            </a:pPr>
            <a:r>
              <a:rPr lang="en-US">
                <a:solidFill>
                  <a:srgbClr val="00594F"/>
                </a:solidFill>
                <a:latin typeface="Century Gothic"/>
              </a:rPr>
              <a:t>Secure, nurturing environments and stimulating, engaging experiences help to support the growth of neuronal networks to help build the brain and create a sense of being.  </a:t>
            </a:r>
          </a:p>
          <a:p>
            <a:pPr marL="0" indent="0">
              <a:buNone/>
            </a:pPr>
            <a:endParaRPr lang="en-US">
              <a:solidFill>
                <a:srgbClr val="00594F"/>
              </a:solidFill>
              <a:latin typeface="Century Gothic"/>
            </a:endParaRPr>
          </a:p>
          <a:p>
            <a:pPr marL="448945" indent="-448945">
              <a:buFont typeface="Wingdings" panose="05000000000000000000" pitchFamily="2" charset="2"/>
              <a:buChar char="Ø"/>
            </a:pPr>
            <a:r>
              <a:rPr lang="en-US">
                <a:solidFill>
                  <a:srgbClr val="00594F"/>
                </a:solidFill>
                <a:latin typeface="Century Gothic"/>
              </a:rPr>
              <a:t>Seen</a:t>
            </a:r>
          </a:p>
          <a:p>
            <a:pPr marL="448945" indent="-448945">
              <a:buFont typeface="Wingdings" panose="05000000000000000000" pitchFamily="2" charset="2"/>
              <a:buChar char="Ø"/>
            </a:pPr>
            <a:r>
              <a:rPr lang="en-US">
                <a:solidFill>
                  <a:srgbClr val="00594F"/>
                </a:solidFill>
                <a:latin typeface="Century Gothic"/>
              </a:rPr>
              <a:t>Safe</a:t>
            </a:r>
          </a:p>
          <a:p>
            <a:pPr marL="448945" indent="-448945">
              <a:buFont typeface="Wingdings" panose="05000000000000000000" pitchFamily="2" charset="2"/>
              <a:buChar char="Ø"/>
            </a:pPr>
            <a:r>
              <a:rPr lang="en-US">
                <a:solidFill>
                  <a:srgbClr val="00594F"/>
                </a:solidFill>
                <a:latin typeface="Century Gothic"/>
              </a:rPr>
              <a:t>Soothed</a:t>
            </a:r>
          </a:p>
          <a:p>
            <a:pPr marL="448945" indent="-448945">
              <a:buFont typeface="Wingdings" panose="05000000000000000000" pitchFamily="2" charset="2"/>
              <a:buChar char="Ø"/>
            </a:pPr>
            <a:r>
              <a:rPr lang="en-US">
                <a:solidFill>
                  <a:srgbClr val="00594F"/>
                </a:solidFill>
                <a:latin typeface="Century Gothic"/>
              </a:rPr>
              <a:t>Secure</a:t>
            </a:r>
          </a:p>
        </p:txBody>
      </p:sp>
      <p:pic>
        <p:nvPicPr>
          <p:cNvPr id="5" name="Picture 4">
            <a:extLst>
              <a:ext uri="{FF2B5EF4-FFF2-40B4-BE49-F238E27FC236}">
                <a16:creationId xmlns:a16="http://schemas.microsoft.com/office/drawing/2014/main" id="{BD4824B8-6DF1-4FEA-906B-4F7BA5121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1973" y="0"/>
            <a:ext cx="2550027" cy="1126092"/>
          </a:xfrm>
          <a:prstGeom prst="rect">
            <a:avLst/>
          </a:prstGeom>
        </p:spPr>
      </p:pic>
      <p:sp>
        <p:nvSpPr>
          <p:cNvPr id="4" name="Content Placeholder 2">
            <a:extLst>
              <a:ext uri="{FF2B5EF4-FFF2-40B4-BE49-F238E27FC236}">
                <a16:creationId xmlns:a16="http://schemas.microsoft.com/office/drawing/2014/main" id="{6906DFAC-8EF4-0571-9E99-0DDC9FF047EA}"/>
              </a:ext>
            </a:extLst>
          </p:cNvPr>
          <p:cNvSpPr txBox="1">
            <a:spLocks/>
          </p:cNvSpPr>
          <p:nvPr/>
        </p:nvSpPr>
        <p:spPr>
          <a:xfrm>
            <a:off x="256430" y="5753163"/>
            <a:ext cx="9984850" cy="69868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a:solidFill>
                <a:srgbClr val="00594F"/>
              </a:solidFill>
            </a:endParaRPr>
          </a:p>
          <a:p>
            <a:pPr marL="449263" indent="-449263">
              <a:buFont typeface="Wingdings" panose="05000000000000000000" pitchFamily="2" charset="2"/>
              <a:buChar char="Ø"/>
            </a:pPr>
            <a:endParaRPr lang="en-US">
              <a:solidFill>
                <a:srgbClr val="00594F"/>
              </a:solidFill>
            </a:endParaRPr>
          </a:p>
          <a:p>
            <a:endParaRPr lang="en-GB">
              <a:solidFill>
                <a:srgbClr val="002855"/>
              </a:solidFill>
            </a:endParaRPr>
          </a:p>
        </p:txBody>
      </p:sp>
      <p:pic>
        <p:nvPicPr>
          <p:cNvPr id="6" name="Picture 6">
            <a:extLst>
              <a:ext uri="{FF2B5EF4-FFF2-40B4-BE49-F238E27FC236}">
                <a16:creationId xmlns:a16="http://schemas.microsoft.com/office/drawing/2014/main" id="{A6BA1B49-42A0-6A63-76D9-CED2E726CEB5}"/>
              </a:ext>
            </a:extLst>
          </p:cNvPr>
          <p:cNvPicPr>
            <a:picLocks noChangeAspect="1"/>
          </p:cNvPicPr>
          <p:nvPr/>
        </p:nvPicPr>
        <p:blipFill>
          <a:blip r:embed="rId3"/>
          <a:stretch>
            <a:fillRect/>
          </a:stretch>
        </p:blipFill>
        <p:spPr>
          <a:xfrm>
            <a:off x="2555630" y="3358661"/>
            <a:ext cx="2016370" cy="2016370"/>
          </a:xfrm>
          <a:prstGeom prst="rect">
            <a:avLst/>
          </a:prstGeom>
        </p:spPr>
      </p:pic>
      <p:pic>
        <p:nvPicPr>
          <p:cNvPr id="8" name="Picture 8">
            <a:extLst>
              <a:ext uri="{FF2B5EF4-FFF2-40B4-BE49-F238E27FC236}">
                <a16:creationId xmlns:a16="http://schemas.microsoft.com/office/drawing/2014/main" id="{EABB799F-59C3-BCDD-695B-3017E5E766F4}"/>
              </a:ext>
            </a:extLst>
          </p:cNvPr>
          <p:cNvPicPr>
            <a:picLocks noChangeAspect="1"/>
          </p:cNvPicPr>
          <p:nvPr/>
        </p:nvPicPr>
        <p:blipFill>
          <a:blip r:embed="rId4"/>
          <a:stretch>
            <a:fillRect/>
          </a:stretch>
        </p:blipFill>
        <p:spPr>
          <a:xfrm>
            <a:off x="6904893" y="3182815"/>
            <a:ext cx="2086708" cy="2086708"/>
          </a:xfrm>
          <a:prstGeom prst="rect">
            <a:avLst/>
          </a:prstGeom>
        </p:spPr>
      </p:pic>
      <p:pic>
        <p:nvPicPr>
          <p:cNvPr id="9" name="Picture 9" descr="Icon&#10;&#10;Description automatically generated">
            <a:extLst>
              <a:ext uri="{FF2B5EF4-FFF2-40B4-BE49-F238E27FC236}">
                <a16:creationId xmlns:a16="http://schemas.microsoft.com/office/drawing/2014/main" id="{AD9967CF-FC8A-BC93-9A99-015D26B51D72}"/>
              </a:ext>
            </a:extLst>
          </p:cNvPr>
          <p:cNvPicPr>
            <a:picLocks noChangeAspect="1"/>
          </p:cNvPicPr>
          <p:nvPr/>
        </p:nvPicPr>
        <p:blipFill>
          <a:blip r:embed="rId5"/>
          <a:stretch>
            <a:fillRect/>
          </a:stretch>
        </p:blipFill>
        <p:spPr>
          <a:xfrm>
            <a:off x="9026769" y="2936631"/>
            <a:ext cx="2438400" cy="2438400"/>
          </a:xfrm>
          <a:prstGeom prst="rect">
            <a:avLst/>
          </a:prstGeom>
        </p:spPr>
      </p:pic>
      <p:pic>
        <p:nvPicPr>
          <p:cNvPr id="12" name="Picture 12" descr="Icon&#10;&#10;Description automatically generated">
            <a:extLst>
              <a:ext uri="{FF2B5EF4-FFF2-40B4-BE49-F238E27FC236}">
                <a16:creationId xmlns:a16="http://schemas.microsoft.com/office/drawing/2014/main" id="{E83F99CC-D284-1524-CE39-93507301A0AE}"/>
              </a:ext>
            </a:extLst>
          </p:cNvPr>
          <p:cNvPicPr>
            <a:picLocks noChangeAspect="1"/>
          </p:cNvPicPr>
          <p:nvPr/>
        </p:nvPicPr>
        <p:blipFill>
          <a:blip r:embed="rId6"/>
          <a:stretch>
            <a:fillRect/>
          </a:stretch>
        </p:blipFill>
        <p:spPr>
          <a:xfrm>
            <a:off x="4876800" y="3464169"/>
            <a:ext cx="1817077" cy="1817077"/>
          </a:xfrm>
          <a:prstGeom prst="rect">
            <a:avLst/>
          </a:prstGeom>
        </p:spPr>
      </p:pic>
    </p:spTree>
    <p:extLst>
      <p:ext uri="{BB962C8B-B14F-4D97-AF65-F5344CB8AC3E}">
        <p14:creationId xmlns:p14="http://schemas.microsoft.com/office/powerpoint/2010/main" val="3314390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a:xfrm>
            <a:off x="62133" y="1589"/>
            <a:ext cx="9857678" cy="712570"/>
          </a:xfrm>
        </p:spPr>
        <p:txBody>
          <a:bodyPr>
            <a:normAutofit fontScale="90000"/>
          </a:bodyPr>
          <a:lstStyle/>
          <a:p>
            <a:r>
              <a:rPr lang="en-US">
                <a:solidFill>
                  <a:srgbClr val="00594F"/>
                </a:solidFill>
              </a:rPr>
              <a:t>Empathy v sympathy</a:t>
            </a:r>
            <a:endParaRPr lang="en-GB">
              <a:solidFill>
                <a:srgbClr val="00594F"/>
              </a:solidFill>
            </a:endParaRPr>
          </a:p>
        </p:txBody>
      </p:sp>
      <p:pic>
        <p:nvPicPr>
          <p:cNvPr id="5" name="Picture 4">
            <a:extLst>
              <a:ext uri="{FF2B5EF4-FFF2-40B4-BE49-F238E27FC236}">
                <a16:creationId xmlns:a16="http://schemas.microsoft.com/office/drawing/2014/main" id="{BD4824B8-6DF1-4FEA-906B-4F7BA5121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1973" y="0"/>
            <a:ext cx="2550027" cy="1126092"/>
          </a:xfrm>
          <a:prstGeom prst="rect">
            <a:avLst/>
          </a:prstGeom>
        </p:spPr>
      </p:pic>
      <p:sp>
        <p:nvSpPr>
          <p:cNvPr id="3" name="TextBox 2">
            <a:extLst>
              <a:ext uri="{FF2B5EF4-FFF2-40B4-BE49-F238E27FC236}">
                <a16:creationId xmlns:a16="http://schemas.microsoft.com/office/drawing/2014/main" id="{50EBA55B-142B-4649-83A5-E613EAA647FE}"/>
              </a:ext>
            </a:extLst>
          </p:cNvPr>
          <p:cNvSpPr txBox="1"/>
          <p:nvPr/>
        </p:nvSpPr>
        <p:spPr>
          <a:xfrm>
            <a:off x="4724400" y="3200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https://youtu.be/KZBTYViDPlQ</a:t>
            </a:r>
          </a:p>
        </p:txBody>
      </p:sp>
    </p:spTree>
    <p:extLst>
      <p:ext uri="{BB962C8B-B14F-4D97-AF65-F5344CB8AC3E}">
        <p14:creationId xmlns:p14="http://schemas.microsoft.com/office/powerpoint/2010/main" val="2957849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a:xfrm>
            <a:off x="510602" y="997304"/>
            <a:ext cx="12821011" cy="731091"/>
          </a:xfrm>
        </p:spPr>
        <p:txBody>
          <a:bodyPr/>
          <a:lstStyle/>
          <a:p>
            <a:r>
              <a:rPr lang="en-US">
                <a:solidFill>
                  <a:srgbClr val="00594F"/>
                </a:solidFill>
                <a:cs typeface="Calibri Light"/>
              </a:rPr>
              <a:t>Emotion Coaching - a style of communication</a:t>
            </a:r>
          </a:p>
        </p:txBody>
      </p:sp>
      <p:pic>
        <p:nvPicPr>
          <p:cNvPr id="5" name="Picture 4">
            <a:extLst>
              <a:ext uri="{FF2B5EF4-FFF2-40B4-BE49-F238E27FC236}">
                <a16:creationId xmlns:a16="http://schemas.microsoft.com/office/drawing/2014/main" id="{BD4824B8-6DF1-4FEA-906B-4F7BA5121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4195" y="0"/>
            <a:ext cx="2267805" cy="999093"/>
          </a:xfrm>
          <a:prstGeom prst="rect">
            <a:avLst/>
          </a:prstGeom>
        </p:spPr>
      </p:pic>
      <p:sp>
        <p:nvSpPr>
          <p:cNvPr id="4" name="Content Placeholder 2">
            <a:extLst>
              <a:ext uri="{FF2B5EF4-FFF2-40B4-BE49-F238E27FC236}">
                <a16:creationId xmlns:a16="http://schemas.microsoft.com/office/drawing/2014/main" id="{6906DFAC-8EF4-0571-9E99-0DDC9FF047EA}"/>
              </a:ext>
            </a:extLst>
          </p:cNvPr>
          <p:cNvSpPr txBox="1">
            <a:spLocks/>
          </p:cNvSpPr>
          <p:nvPr/>
        </p:nvSpPr>
        <p:spPr>
          <a:xfrm>
            <a:off x="256430" y="5753163"/>
            <a:ext cx="9984850" cy="69868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a:solidFill>
                <a:srgbClr val="00594F"/>
              </a:solidFill>
            </a:endParaRPr>
          </a:p>
          <a:p>
            <a:pPr marL="449263" indent="-449263">
              <a:buFont typeface="Wingdings" panose="05000000000000000000" pitchFamily="2" charset="2"/>
              <a:buChar char="Ø"/>
            </a:pPr>
            <a:endParaRPr lang="en-US">
              <a:solidFill>
                <a:srgbClr val="00594F"/>
              </a:solidFill>
            </a:endParaRPr>
          </a:p>
          <a:p>
            <a:endParaRPr lang="en-GB">
              <a:solidFill>
                <a:srgbClr val="002855"/>
              </a:solidFill>
            </a:endParaRPr>
          </a:p>
        </p:txBody>
      </p:sp>
      <p:sp>
        <p:nvSpPr>
          <p:cNvPr id="9" name="TextBox 8">
            <a:extLst>
              <a:ext uri="{FF2B5EF4-FFF2-40B4-BE49-F238E27FC236}">
                <a16:creationId xmlns:a16="http://schemas.microsoft.com/office/drawing/2014/main" id="{85E38842-6941-CFF3-917B-7895E131A502}"/>
              </a:ext>
            </a:extLst>
          </p:cNvPr>
          <p:cNvSpPr txBox="1"/>
          <p:nvPr/>
        </p:nvSpPr>
        <p:spPr>
          <a:xfrm>
            <a:off x="457200" y="2086709"/>
            <a:ext cx="848750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latin typeface="Century Gothic"/>
              </a:rPr>
              <a:t>Dismissing</a:t>
            </a:r>
            <a:endParaRPr lang="en-US" sz="2400" b="1">
              <a:solidFill>
                <a:srgbClr val="00594F"/>
              </a:solidFill>
              <a:latin typeface="Century Gothic"/>
              <a:cs typeface="Calibri"/>
            </a:endParaRPr>
          </a:p>
          <a:p>
            <a:pPr marL="285750" indent="-285750">
              <a:buFont typeface="Wingdings"/>
              <a:buChar char="Ø"/>
            </a:pPr>
            <a:r>
              <a:rPr lang="en-US" sz="2400">
                <a:latin typeface="Century Gothic"/>
              </a:rPr>
              <a:t>Avoids emotions/wants to get over emotion quickly </a:t>
            </a:r>
            <a:endParaRPr lang="en-US" sz="2400">
              <a:latin typeface="Century Gothic"/>
              <a:cs typeface="Calibri" panose="020F0502020204030204"/>
            </a:endParaRPr>
          </a:p>
          <a:p>
            <a:pPr marL="285750" indent="-285750">
              <a:buFont typeface="Wingdings"/>
              <a:buChar char="Ø"/>
            </a:pPr>
            <a:r>
              <a:rPr lang="en-US" sz="2400">
                <a:latin typeface="Century Gothic"/>
              </a:rPr>
              <a:t>Uses distraction </a:t>
            </a:r>
            <a:endParaRPr lang="en-US" sz="2400">
              <a:latin typeface="Century Gothic"/>
              <a:cs typeface="Calibri" panose="020F0502020204030204"/>
            </a:endParaRPr>
          </a:p>
          <a:p>
            <a:pPr marL="285750" indent="-285750">
              <a:buFont typeface="Wingdings"/>
              <a:buChar char="Ø"/>
            </a:pPr>
            <a:r>
              <a:rPr lang="en-US" sz="2400">
                <a:latin typeface="Century Gothic"/>
              </a:rPr>
              <a:t>Jumps straight to problem solving</a:t>
            </a:r>
            <a:endParaRPr lang="en-US" sz="2400">
              <a:latin typeface="Century Gothic"/>
              <a:cs typeface="Calibri"/>
            </a:endParaRPr>
          </a:p>
        </p:txBody>
      </p:sp>
      <p:sp>
        <p:nvSpPr>
          <p:cNvPr id="10" name="TextBox 9">
            <a:extLst>
              <a:ext uri="{FF2B5EF4-FFF2-40B4-BE49-F238E27FC236}">
                <a16:creationId xmlns:a16="http://schemas.microsoft.com/office/drawing/2014/main" id="{0C73E01B-8FC9-D34F-ACEA-54E679FD4136}"/>
              </a:ext>
            </a:extLst>
          </p:cNvPr>
          <p:cNvSpPr txBox="1"/>
          <p:nvPr/>
        </p:nvSpPr>
        <p:spPr>
          <a:xfrm>
            <a:off x="457200" y="4290646"/>
            <a:ext cx="902676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latin typeface="Century Gothic"/>
              </a:rPr>
              <a:t>Laissez Faire</a:t>
            </a:r>
          </a:p>
          <a:p>
            <a:pPr marL="285750" indent="-285750">
              <a:buFont typeface="Wingdings"/>
              <a:buChar char="Ø"/>
            </a:pPr>
            <a:r>
              <a:rPr lang="en-US" sz="2400">
                <a:latin typeface="Century Gothic"/>
              </a:rPr>
              <a:t>Shows lots of empathy but does not set limits</a:t>
            </a:r>
            <a:endParaRPr lang="en-US" sz="2400">
              <a:latin typeface="Century Gothic"/>
              <a:cs typeface="Calibri" panose="020F0502020204030204"/>
            </a:endParaRPr>
          </a:p>
          <a:p>
            <a:pPr marL="285750" indent="-285750">
              <a:buFont typeface="Wingdings"/>
              <a:buChar char="Ø"/>
            </a:pPr>
            <a:r>
              <a:rPr lang="en-US" sz="2400">
                <a:latin typeface="Century Gothic"/>
              </a:rPr>
              <a:t>Have a ‘hands off’ idea about handling emotions</a:t>
            </a:r>
            <a:endParaRPr lang="en-US" sz="2400">
              <a:latin typeface="Century Gothic"/>
              <a:cs typeface="Calibri"/>
            </a:endParaRPr>
          </a:p>
          <a:p>
            <a:pPr marL="285750" indent="-285750">
              <a:buFont typeface="Wingdings"/>
              <a:buChar char="Ø"/>
            </a:pPr>
            <a:r>
              <a:rPr lang="en-US" sz="2400">
                <a:latin typeface="Century Gothic"/>
              </a:rPr>
              <a:t>Shows own emotions but unable to resolve them</a:t>
            </a:r>
            <a:endParaRPr lang="en-US" sz="2400">
              <a:latin typeface="Century Gothic"/>
              <a:cs typeface="Calibri"/>
            </a:endParaRPr>
          </a:p>
        </p:txBody>
      </p:sp>
      <p:sp>
        <p:nvSpPr>
          <p:cNvPr id="11" name="TextBox 10">
            <a:extLst>
              <a:ext uri="{FF2B5EF4-FFF2-40B4-BE49-F238E27FC236}">
                <a16:creationId xmlns:a16="http://schemas.microsoft.com/office/drawing/2014/main" id="{60C33B34-70B7-5AAC-7334-678B41426AC4}"/>
              </a:ext>
            </a:extLst>
          </p:cNvPr>
          <p:cNvSpPr txBox="1"/>
          <p:nvPr/>
        </p:nvSpPr>
        <p:spPr>
          <a:xfrm>
            <a:off x="6220178" y="3341510"/>
            <a:ext cx="33640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solidFill>
                  <a:srgbClr val="FF0000"/>
                </a:solidFill>
                <a:latin typeface="Century Gothic"/>
              </a:rPr>
              <a:t>"you'll get over it"</a:t>
            </a:r>
            <a:endParaRPr lang="en-GB" sz="2800">
              <a:cs typeface="Calibri" panose="020F0502020204030204"/>
            </a:endParaRPr>
          </a:p>
        </p:txBody>
      </p:sp>
      <p:sp>
        <p:nvSpPr>
          <p:cNvPr id="13" name="TextBox 12">
            <a:extLst>
              <a:ext uri="{FF2B5EF4-FFF2-40B4-BE49-F238E27FC236}">
                <a16:creationId xmlns:a16="http://schemas.microsoft.com/office/drawing/2014/main" id="{C35A25C2-D6A6-3559-3954-D23BDC4E7822}"/>
              </a:ext>
            </a:extLst>
          </p:cNvPr>
          <p:cNvSpPr txBox="1"/>
          <p:nvPr/>
        </p:nvSpPr>
        <p:spPr>
          <a:xfrm>
            <a:off x="8125178" y="5486398"/>
            <a:ext cx="33640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solidFill>
                  <a:srgbClr val="FF0000"/>
                </a:solidFill>
                <a:latin typeface="Century Gothic"/>
              </a:rPr>
              <a:t>"anything goes"</a:t>
            </a:r>
            <a:endParaRPr lang="en-GB" sz="2800">
              <a:cs typeface="Calibri" panose="020F0502020204030204"/>
            </a:endParaRPr>
          </a:p>
        </p:txBody>
      </p:sp>
    </p:spTree>
    <p:extLst>
      <p:ext uri="{BB962C8B-B14F-4D97-AF65-F5344CB8AC3E}">
        <p14:creationId xmlns:p14="http://schemas.microsoft.com/office/powerpoint/2010/main" val="118135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862C46-7D31-5515-CAFE-BE1F5330D235}"/>
              </a:ext>
            </a:extLst>
          </p:cNvPr>
          <p:cNvSpPr txBox="1"/>
          <p:nvPr/>
        </p:nvSpPr>
        <p:spPr>
          <a:xfrm>
            <a:off x="574431" y="1863969"/>
            <a:ext cx="1080867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latin typeface="Century Gothic"/>
              </a:rPr>
              <a:t>Disapproving:</a:t>
            </a:r>
            <a:r>
              <a:rPr lang="en-US" sz="2400" u="sng">
                <a:latin typeface="Century Gothic"/>
              </a:rPr>
              <a:t> </a:t>
            </a:r>
          </a:p>
          <a:p>
            <a:pPr marL="342900" indent="-342900">
              <a:buFont typeface="Wingdings"/>
              <a:buChar char="Ø"/>
            </a:pPr>
            <a:r>
              <a:rPr lang="en-US" sz="2400">
                <a:latin typeface="Century Gothic"/>
              </a:rPr>
              <a:t>Judges and </a:t>
            </a:r>
            <a:r>
              <a:rPr lang="en-US" sz="2400" err="1">
                <a:latin typeface="Century Gothic"/>
              </a:rPr>
              <a:t>criticises</a:t>
            </a:r>
            <a:r>
              <a:rPr lang="en-US" sz="2400">
                <a:latin typeface="Century Gothic"/>
              </a:rPr>
              <a:t> emotions </a:t>
            </a:r>
          </a:p>
          <a:p>
            <a:pPr marL="342900" indent="-342900">
              <a:buFont typeface="Wingdings"/>
              <a:buChar char="Ø"/>
            </a:pPr>
            <a:r>
              <a:rPr lang="en-US" sz="2400">
                <a:latin typeface="Century Gothic"/>
              </a:rPr>
              <a:t>Viewed as sign of weakness </a:t>
            </a:r>
          </a:p>
          <a:p>
            <a:pPr marL="342900" indent="-342900">
              <a:buFont typeface="Wingdings"/>
              <a:buChar char="Ø"/>
            </a:pPr>
            <a:r>
              <a:rPr lang="en-US" sz="2400">
                <a:latin typeface="Century Gothic"/>
              </a:rPr>
              <a:t>May see emotional display as manipulation</a:t>
            </a:r>
            <a:endParaRPr lang="en-US" sz="2400">
              <a:latin typeface="Century Gothic"/>
              <a:cs typeface="Calibri"/>
            </a:endParaRPr>
          </a:p>
        </p:txBody>
      </p:sp>
      <p:sp>
        <p:nvSpPr>
          <p:cNvPr id="5" name="TextBox 4">
            <a:extLst>
              <a:ext uri="{FF2B5EF4-FFF2-40B4-BE49-F238E27FC236}">
                <a16:creationId xmlns:a16="http://schemas.microsoft.com/office/drawing/2014/main" id="{903477B1-7044-98B4-FCFB-1D0C754BCB0C}"/>
              </a:ext>
            </a:extLst>
          </p:cNvPr>
          <p:cNvSpPr txBox="1"/>
          <p:nvPr/>
        </p:nvSpPr>
        <p:spPr>
          <a:xfrm>
            <a:off x="715108" y="3821723"/>
            <a:ext cx="109728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latin typeface="Century Gothic"/>
              </a:rPr>
              <a:t>Emotion coaching </a:t>
            </a:r>
            <a:endParaRPr lang="en-US" sz="2400" b="1" u="sng">
              <a:latin typeface="Century Gothic"/>
              <a:cs typeface="Calibri"/>
            </a:endParaRPr>
          </a:p>
          <a:p>
            <a:pPr marL="285750" indent="-285750">
              <a:buFont typeface="Wingdings"/>
              <a:buChar char="Ø"/>
            </a:pPr>
            <a:r>
              <a:rPr lang="en-US" sz="2400">
                <a:latin typeface="Century Gothic"/>
              </a:rPr>
              <a:t>Uses empathy to connect </a:t>
            </a:r>
            <a:endParaRPr lang="en-US" sz="2400">
              <a:latin typeface="Century Gothic"/>
              <a:cs typeface="Calibri" panose="020F0502020204030204"/>
            </a:endParaRPr>
          </a:p>
          <a:p>
            <a:pPr marL="285750" indent="-285750">
              <a:buFont typeface="Wingdings"/>
              <a:buChar char="Ø"/>
            </a:pPr>
            <a:r>
              <a:rPr lang="en-US" sz="2400">
                <a:latin typeface="Century Gothic"/>
              </a:rPr>
              <a:t>All emotions are okay and healthy (but not all </a:t>
            </a:r>
            <a:r>
              <a:rPr lang="en-US" sz="2400" err="1">
                <a:latin typeface="Century Gothic"/>
              </a:rPr>
              <a:t>behaviours</a:t>
            </a:r>
            <a:r>
              <a:rPr lang="en-US" sz="2400">
                <a:latin typeface="Century Gothic"/>
              </a:rPr>
              <a:t>) </a:t>
            </a:r>
            <a:endParaRPr lang="en-US" sz="2400">
              <a:latin typeface="Century Gothic"/>
              <a:cs typeface="Calibri" panose="020F0502020204030204"/>
            </a:endParaRPr>
          </a:p>
          <a:p>
            <a:pPr marL="285750" indent="-285750">
              <a:buFont typeface="Wingdings"/>
              <a:buChar char="Ø"/>
            </a:pPr>
            <a:r>
              <a:rPr lang="en-US" sz="2400">
                <a:latin typeface="Century Gothic"/>
              </a:rPr>
              <a:t>Remains calm and helps the child solve the problem </a:t>
            </a:r>
            <a:endParaRPr lang="en-US" sz="2400">
              <a:latin typeface="Century Gothic"/>
              <a:cs typeface="Calibri" panose="020F0502020204030204"/>
            </a:endParaRPr>
          </a:p>
          <a:p>
            <a:pPr marL="285750" indent="-285750">
              <a:buFont typeface="Wingdings"/>
              <a:buChar char="Ø"/>
            </a:pPr>
            <a:r>
              <a:rPr lang="en-US" sz="2400">
                <a:latin typeface="Century Gothic"/>
              </a:rPr>
              <a:t>Are aware of his/her own emotions</a:t>
            </a:r>
            <a:endParaRPr lang="en-US" sz="2400">
              <a:latin typeface="Century Gothic"/>
              <a:cs typeface="Calibri"/>
            </a:endParaRPr>
          </a:p>
        </p:txBody>
      </p:sp>
      <p:sp>
        <p:nvSpPr>
          <p:cNvPr id="7" name="TextBox 6">
            <a:extLst>
              <a:ext uri="{FF2B5EF4-FFF2-40B4-BE49-F238E27FC236}">
                <a16:creationId xmlns:a16="http://schemas.microsoft.com/office/drawing/2014/main" id="{23FBF148-2007-7EF7-580B-B4DF13211D5B}"/>
              </a:ext>
            </a:extLst>
          </p:cNvPr>
          <p:cNvSpPr txBox="1"/>
          <p:nvPr/>
        </p:nvSpPr>
        <p:spPr>
          <a:xfrm>
            <a:off x="9493957" y="2847620"/>
            <a:ext cx="33640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solidFill>
                  <a:srgbClr val="FF0000"/>
                </a:solidFill>
                <a:latin typeface="Century Gothic"/>
              </a:rPr>
              <a:t>"toughen up"</a:t>
            </a:r>
            <a:endParaRPr lang="en-GB" sz="2800">
              <a:cs typeface="Calibri" panose="020F0502020204030204"/>
            </a:endParaRPr>
          </a:p>
        </p:txBody>
      </p:sp>
      <p:sp>
        <p:nvSpPr>
          <p:cNvPr id="9" name="TextBox 8">
            <a:extLst>
              <a:ext uri="{FF2B5EF4-FFF2-40B4-BE49-F238E27FC236}">
                <a16:creationId xmlns:a16="http://schemas.microsoft.com/office/drawing/2014/main" id="{9F4771B1-A04A-EC79-29BD-C70E4AE6A60F}"/>
              </a:ext>
            </a:extLst>
          </p:cNvPr>
          <p:cNvSpPr txBox="1"/>
          <p:nvPr/>
        </p:nvSpPr>
        <p:spPr>
          <a:xfrm>
            <a:off x="6629401" y="5698065"/>
            <a:ext cx="57488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solidFill>
                  <a:srgbClr val="FF0000"/>
                </a:solidFill>
                <a:latin typeface="Century Gothic"/>
              </a:rPr>
              <a:t>"I understand, let me help you"</a:t>
            </a:r>
            <a:endParaRPr lang="en-GB" sz="2800">
              <a:cs typeface="Calibri" panose="020F0502020204030204"/>
            </a:endParaRPr>
          </a:p>
        </p:txBody>
      </p:sp>
      <p:sp>
        <p:nvSpPr>
          <p:cNvPr id="3" name="Title 1">
            <a:extLst>
              <a:ext uri="{FF2B5EF4-FFF2-40B4-BE49-F238E27FC236}">
                <a16:creationId xmlns:a16="http://schemas.microsoft.com/office/drawing/2014/main" id="{0377BCFE-1F62-2344-1CD2-63B212AED2C7}"/>
              </a:ext>
            </a:extLst>
          </p:cNvPr>
          <p:cNvSpPr>
            <a:spLocks noGrp="1"/>
          </p:cNvSpPr>
          <p:nvPr>
            <p:ph type="title"/>
          </p:nvPr>
        </p:nvSpPr>
        <p:spPr>
          <a:xfrm>
            <a:off x="510602" y="997304"/>
            <a:ext cx="12821011" cy="731091"/>
          </a:xfrm>
        </p:spPr>
        <p:txBody>
          <a:bodyPr/>
          <a:lstStyle/>
          <a:p>
            <a:r>
              <a:rPr lang="en-US">
                <a:solidFill>
                  <a:srgbClr val="00594F"/>
                </a:solidFill>
                <a:cs typeface="Calibri Light"/>
              </a:rPr>
              <a:t>Emotion Coaching - a style of communication</a:t>
            </a:r>
          </a:p>
        </p:txBody>
      </p:sp>
    </p:spTree>
    <p:extLst>
      <p:ext uri="{BB962C8B-B14F-4D97-AF65-F5344CB8AC3E}">
        <p14:creationId xmlns:p14="http://schemas.microsoft.com/office/powerpoint/2010/main" val="3451942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a:xfrm>
            <a:off x="2602" y="1589"/>
            <a:ext cx="9857678" cy="772101"/>
          </a:xfrm>
        </p:spPr>
        <p:txBody>
          <a:bodyPr/>
          <a:lstStyle/>
          <a:p>
            <a:r>
              <a:rPr lang="en-US">
                <a:solidFill>
                  <a:srgbClr val="00594F"/>
                </a:solidFill>
              </a:rPr>
              <a:t>Emotional Response Styles</a:t>
            </a:r>
            <a:endParaRPr lang="en-GB">
              <a:solidFill>
                <a:srgbClr val="00594F"/>
              </a:solidFill>
            </a:endParaRPr>
          </a:p>
        </p:txBody>
      </p:sp>
      <p:sp>
        <p:nvSpPr>
          <p:cNvPr id="4" name="Content Placeholder 2">
            <a:extLst>
              <a:ext uri="{FF2B5EF4-FFF2-40B4-BE49-F238E27FC236}">
                <a16:creationId xmlns:a16="http://schemas.microsoft.com/office/drawing/2014/main" id="{6906DFAC-8EF4-0571-9E99-0DDC9FF047EA}"/>
              </a:ext>
            </a:extLst>
          </p:cNvPr>
          <p:cNvSpPr txBox="1">
            <a:spLocks/>
          </p:cNvSpPr>
          <p:nvPr/>
        </p:nvSpPr>
        <p:spPr>
          <a:xfrm>
            <a:off x="256430" y="5753163"/>
            <a:ext cx="9984850" cy="69868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a:solidFill>
                <a:srgbClr val="00594F"/>
              </a:solidFill>
            </a:endParaRPr>
          </a:p>
          <a:p>
            <a:pPr marL="449263" indent="-449263">
              <a:buFont typeface="Wingdings" panose="05000000000000000000" pitchFamily="2" charset="2"/>
              <a:buChar char="Ø"/>
            </a:pPr>
            <a:endParaRPr lang="en-US">
              <a:solidFill>
                <a:srgbClr val="00594F"/>
              </a:solidFill>
            </a:endParaRPr>
          </a:p>
          <a:p>
            <a:endParaRPr lang="en-GB">
              <a:solidFill>
                <a:srgbClr val="002855"/>
              </a:solidFill>
            </a:endParaRPr>
          </a:p>
        </p:txBody>
      </p:sp>
      <p:sp>
        <p:nvSpPr>
          <p:cNvPr id="6" name="Content Placeholder 5">
            <a:extLst>
              <a:ext uri="{FF2B5EF4-FFF2-40B4-BE49-F238E27FC236}">
                <a16:creationId xmlns:a16="http://schemas.microsoft.com/office/drawing/2014/main" id="{19605641-3B46-8472-D0D1-4C66F4894D50}"/>
              </a:ext>
            </a:extLst>
          </p:cNvPr>
          <p:cNvSpPr>
            <a:spLocks noGrp="1"/>
          </p:cNvSpPr>
          <p:nvPr>
            <p:ph idx="1"/>
          </p:nvPr>
        </p:nvSpPr>
        <p:spPr/>
        <p:txBody>
          <a:bodyPr vert="horz" lIns="0" tIns="45720" rIns="0" bIns="45720" rtlCol="0" anchor="t">
            <a:normAutofit/>
          </a:bodyPr>
          <a:lstStyle/>
          <a:p>
            <a:r>
              <a:rPr lang="en-US" dirty="0">
                <a:ea typeface="+mn-lt"/>
                <a:cs typeface="+mn-lt"/>
              </a:rPr>
              <a:t>https://youtu.be/xs7OWBj_GiE</a:t>
            </a:r>
            <a:endParaRPr lang="en-US"/>
          </a:p>
        </p:txBody>
      </p:sp>
    </p:spTree>
    <p:extLst>
      <p:ext uri="{BB962C8B-B14F-4D97-AF65-F5344CB8AC3E}">
        <p14:creationId xmlns:p14="http://schemas.microsoft.com/office/powerpoint/2010/main" val="2888339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Text&#10;&#10;Description automatically generated">
            <a:extLst>
              <a:ext uri="{FF2B5EF4-FFF2-40B4-BE49-F238E27FC236}">
                <a16:creationId xmlns:a16="http://schemas.microsoft.com/office/drawing/2014/main" id="{905F0AFC-F30B-CF14-984B-3F6AB8415BBE}"/>
              </a:ext>
            </a:extLst>
          </p:cNvPr>
          <p:cNvPicPr>
            <a:picLocks noGrp="1" noChangeAspect="1"/>
          </p:cNvPicPr>
          <p:nvPr>
            <p:ph idx="1"/>
          </p:nvPr>
        </p:nvPicPr>
        <p:blipFill>
          <a:blip r:embed="rId2"/>
          <a:stretch>
            <a:fillRect/>
          </a:stretch>
        </p:blipFill>
        <p:spPr>
          <a:xfrm>
            <a:off x="3302073" y="1888067"/>
            <a:ext cx="6495479" cy="4023360"/>
          </a:xfrm>
        </p:spPr>
      </p:pic>
      <p:pic>
        <p:nvPicPr>
          <p:cNvPr id="8" name="Picture 8" descr="Graphical user interface, text, application&#10;&#10;Description automatically generated">
            <a:extLst>
              <a:ext uri="{FF2B5EF4-FFF2-40B4-BE49-F238E27FC236}">
                <a16:creationId xmlns:a16="http://schemas.microsoft.com/office/drawing/2014/main" id="{973292DD-E4E4-54AD-1C2E-033D84813914}"/>
              </a:ext>
            </a:extLst>
          </p:cNvPr>
          <p:cNvPicPr>
            <a:picLocks noChangeAspect="1"/>
          </p:cNvPicPr>
          <p:nvPr/>
        </p:nvPicPr>
        <p:blipFill>
          <a:blip r:embed="rId3"/>
          <a:stretch>
            <a:fillRect/>
          </a:stretch>
        </p:blipFill>
        <p:spPr>
          <a:xfrm>
            <a:off x="3369733" y="2325363"/>
            <a:ext cx="5297311" cy="3449050"/>
          </a:xfrm>
          <a:prstGeom prst="rect">
            <a:avLst/>
          </a:prstGeom>
        </p:spPr>
      </p:pic>
      <p:sp>
        <p:nvSpPr>
          <p:cNvPr id="10" name="Title 1">
            <a:extLst>
              <a:ext uri="{FF2B5EF4-FFF2-40B4-BE49-F238E27FC236}">
                <a16:creationId xmlns:a16="http://schemas.microsoft.com/office/drawing/2014/main" id="{DADDF854-CE2D-D5D6-892D-83B44ECCDA12}"/>
              </a:ext>
            </a:extLst>
          </p:cNvPr>
          <p:cNvSpPr>
            <a:spLocks noGrp="1"/>
          </p:cNvSpPr>
          <p:nvPr>
            <p:ph type="title"/>
          </p:nvPr>
        </p:nvSpPr>
        <p:spPr>
          <a:xfrm>
            <a:off x="2754269" y="-61029"/>
            <a:ext cx="9857678" cy="1450757"/>
          </a:xfrm>
        </p:spPr>
        <p:txBody>
          <a:bodyPr/>
          <a:lstStyle/>
          <a:p>
            <a:r>
              <a:rPr lang="en-US">
                <a:solidFill>
                  <a:srgbClr val="00594F"/>
                </a:solidFill>
              </a:rPr>
              <a:t>Emotional Response Styles</a:t>
            </a:r>
            <a:endParaRPr lang="en-GB">
              <a:solidFill>
                <a:srgbClr val="00594F"/>
              </a:solidFill>
            </a:endParaRPr>
          </a:p>
        </p:txBody>
      </p:sp>
      <p:pic>
        <p:nvPicPr>
          <p:cNvPr id="12" name="Picture 2" descr="A picture containing text, sign, vector graphics&#10;&#10;Description automatically generated">
            <a:extLst>
              <a:ext uri="{FF2B5EF4-FFF2-40B4-BE49-F238E27FC236}">
                <a16:creationId xmlns:a16="http://schemas.microsoft.com/office/drawing/2014/main" id="{1DD369BE-FCCD-CE75-0BEB-63DD84727588}"/>
              </a:ext>
            </a:extLst>
          </p:cNvPr>
          <p:cNvPicPr>
            <a:picLocks noChangeAspect="1"/>
          </p:cNvPicPr>
          <p:nvPr/>
        </p:nvPicPr>
        <p:blipFill>
          <a:blip r:embed="rId4"/>
          <a:stretch>
            <a:fillRect/>
          </a:stretch>
        </p:blipFill>
        <p:spPr>
          <a:xfrm>
            <a:off x="10640772" y="1884390"/>
            <a:ext cx="1184031" cy="1184031"/>
          </a:xfrm>
          <a:prstGeom prst="rect">
            <a:avLst/>
          </a:prstGeom>
        </p:spPr>
      </p:pic>
      <p:pic>
        <p:nvPicPr>
          <p:cNvPr id="14" name="Picture 4" descr="A picture containing logo&#10;&#10;Description automatically generated">
            <a:extLst>
              <a:ext uri="{FF2B5EF4-FFF2-40B4-BE49-F238E27FC236}">
                <a16:creationId xmlns:a16="http://schemas.microsoft.com/office/drawing/2014/main" id="{64E0D32E-C0E2-B581-049D-2F485F68CA28}"/>
              </a:ext>
            </a:extLst>
          </p:cNvPr>
          <p:cNvPicPr>
            <a:picLocks noChangeAspect="1"/>
          </p:cNvPicPr>
          <p:nvPr/>
        </p:nvPicPr>
        <p:blipFill>
          <a:blip r:embed="rId5"/>
          <a:stretch>
            <a:fillRect/>
          </a:stretch>
        </p:blipFill>
        <p:spPr>
          <a:xfrm>
            <a:off x="10363200" y="135313"/>
            <a:ext cx="1746738" cy="1757090"/>
          </a:xfrm>
          <a:prstGeom prst="rect">
            <a:avLst/>
          </a:prstGeom>
        </p:spPr>
      </p:pic>
    </p:spTree>
    <p:extLst>
      <p:ext uri="{BB962C8B-B14F-4D97-AF65-F5344CB8AC3E}">
        <p14:creationId xmlns:p14="http://schemas.microsoft.com/office/powerpoint/2010/main" val="9299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a:xfrm>
            <a:off x="383602" y="263527"/>
            <a:ext cx="9857678" cy="1450757"/>
          </a:xfrm>
        </p:spPr>
        <p:txBody>
          <a:bodyPr/>
          <a:lstStyle/>
          <a:p>
            <a:r>
              <a:rPr lang="en-US">
                <a:solidFill>
                  <a:srgbClr val="00594F"/>
                </a:solidFill>
              </a:rPr>
              <a:t>5 key stages on how to emotion coach...</a:t>
            </a:r>
            <a:endParaRPr lang="en-US">
              <a:solidFill>
                <a:srgbClr val="00594F"/>
              </a:solidFill>
              <a:cs typeface="Calibri Light"/>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a:xfrm>
            <a:off x="476039" y="2252208"/>
            <a:ext cx="10058400" cy="2405576"/>
          </a:xfrm>
        </p:spPr>
        <p:txBody>
          <a:bodyPr vert="horz" lIns="0" tIns="45720" rIns="0" bIns="45720" rtlCol="0" anchor="t">
            <a:normAutofit/>
          </a:bodyPr>
          <a:lstStyle/>
          <a:p>
            <a:pPr marL="448945" indent="-448945">
              <a:buFont typeface="Wingdings" panose="05000000000000000000" pitchFamily="2" charset="2"/>
              <a:buChar char="Ø"/>
            </a:pPr>
            <a:r>
              <a:rPr lang="en-US">
                <a:solidFill>
                  <a:srgbClr val="00594F"/>
                </a:solidFill>
              </a:rPr>
              <a:t>1.</a:t>
            </a:r>
            <a:r>
              <a:rPr lang="en-US">
                <a:solidFill>
                  <a:srgbClr val="FF0000"/>
                </a:solidFill>
              </a:rPr>
              <a:t> </a:t>
            </a:r>
            <a:r>
              <a:rPr lang="en-US" b="1" u="sng">
                <a:solidFill>
                  <a:srgbClr val="FF0000"/>
                </a:solidFill>
              </a:rPr>
              <a:t>Become Aware: </a:t>
            </a:r>
            <a:r>
              <a:rPr lang="en-US">
                <a:solidFill>
                  <a:srgbClr val="00594F"/>
                </a:solidFill>
              </a:rPr>
              <a:t>Notice the child’s </a:t>
            </a:r>
            <a:r>
              <a:rPr lang="en-US" err="1">
                <a:solidFill>
                  <a:srgbClr val="00594F"/>
                </a:solidFill>
              </a:rPr>
              <a:t>behaviour</a:t>
            </a:r>
            <a:r>
              <a:rPr lang="en-US">
                <a:solidFill>
                  <a:srgbClr val="00594F"/>
                </a:solidFill>
              </a:rPr>
              <a:t> and </a:t>
            </a:r>
            <a:r>
              <a:rPr lang="en-US" b="1">
                <a:solidFill>
                  <a:srgbClr val="00594F"/>
                </a:solidFill>
              </a:rPr>
              <a:t>tune in to</a:t>
            </a:r>
            <a:r>
              <a:rPr lang="en-US">
                <a:solidFill>
                  <a:srgbClr val="00594F"/>
                </a:solidFill>
              </a:rPr>
              <a:t> the emotion beneath</a:t>
            </a:r>
            <a:endParaRPr lang="en-US"/>
          </a:p>
          <a:p>
            <a:pPr marL="448945" indent="-448945">
              <a:buFont typeface="Wingdings" panose="05000000000000000000" pitchFamily="2" charset="2"/>
              <a:buChar char="Ø"/>
            </a:pPr>
            <a:r>
              <a:rPr lang="en-US">
                <a:solidFill>
                  <a:srgbClr val="00594F"/>
                </a:solidFill>
              </a:rPr>
              <a:t>2. </a:t>
            </a:r>
            <a:r>
              <a:rPr lang="en-US" b="1">
                <a:solidFill>
                  <a:srgbClr val="FF0000"/>
                </a:solidFill>
              </a:rPr>
              <a:t>C</a:t>
            </a:r>
            <a:r>
              <a:rPr lang="en-US" b="1">
                <a:solidFill>
                  <a:srgbClr val="00594F"/>
                </a:solidFill>
              </a:rPr>
              <a:t>onnect:</a:t>
            </a:r>
            <a:r>
              <a:rPr lang="en-US">
                <a:solidFill>
                  <a:srgbClr val="00594F"/>
                </a:solidFill>
              </a:rPr>
              <a:t> Recognize emotional times as opportunities for intimacy and teaching</a:t>
            </a:r>
            <a:endParaRPr lang="en-US">
              <a:solidFill>
                <a:srgbClr val="00594F"/>
              </a:solidFill>
              <a:cs typeface="Calibri"/>
            </a:endParaRPr>
          </a:p>
          <a:p>
            <a:pPr marL="448945" indent="-448945">
              <a:buFont typeface="Wingdings" panose="05000000000000000000" pitchFamily="2" charset="2"/>
              <a:buChar char="Ø"/>
            </a:pPr>
            <a:r>
              <a:rPr lang="en-US">
                <a:solidFill>
                  <a:srgbClr val="00594F"/>
                </a:solidFill>
              </a:rPr>
              <a:t>3. </a:t>
            </a:r>
            <a:r>
              <a:rPr lang="en-US" b="1">
                <a:solidFill>
                  <a:srgbClr val="FF0000"/>
                </a:solidFill>
              </a:rPr>
              <a:t>A</a:t>
            </a:r>
            <a:r>
              <a:rPr lang="en-US" b="1">
                <a:solidFill>
                  <a:srgbClr val="00594F"/>
                </a:solidFill>
              </a:rPr>
              <a:t>ccept: </a:t>
            </a:r>
            <a:r>
              <a:rPr lang="en-US">
                <a:solidFill>
                  <a:srgbClr val="00594F"/>
                </a:solidFill>
              </a:rPr>
              <a:t>Listen empathetically and validate child’s feelings</a:t>
            </a:r>
            <a:endParaRPr lang="en-US">
              <a:solidFill>
                <a:srgbClr val="00594F"/>
              </a:solidFill>
              <a:cs typeface="Calibri"/>
            </a:endParaRPr>
          </a:p>
          <a:p>
            <a:pPr marL="448945" indent="-448945">
              <a:buFont typeface="Wingdings" panose="05000000000000000000" pitchFamily="2" charset="2"/>
              <a:buChar char="Ø"/>
            </a:pPr>
            <a:r>
              <a:rPr lang="en-US">
                <a:solidFill>
                  <a:srgbClr val="00594F"/>
                </a:solidFill>
              </a:rPr>
              <a:t>4. </a:t>
            </a:r>
            <a:r>
              <a:rPr lang="en-US" b="1">
                <a:solidFill>
                  <a:srgbClr val="FF0000"/>
                </a:solidFill>
              </a:rPr>
              <a:t>R</a:t>
            </a:r>
            <a:r>
              <a:rPr lang="en-US" b="1">
                <a:solidFill>
                  <a:srgbClr val="00594F"/>
                </a:solidFill>
              </a:rPr>
              <a:t>eflect: </a:t>
            </a:r>
            <a:r>
              <a:rPr lang="en-US">
                <a:solidFill>
                  <a:srgbClr val="00594F"/>
                </a:solidFill>
              </a:rPr>
              <a:t>Help the child to verbally </a:t>
            </a:r>
            <a:r>
              <a:rPr lang="en-US" b="1">
                <a:solidFill>
                  <a:srgbClr val="00594F"/>
                </a:solidFill>
              </a:rPr>
              <a:t>label</a:t>
            </a:r>
            <a:r>
              <a:rPr lang="en-US">
                <a:solidFill>
                  <a:srgbClr val="00594F"/>
                </a:solidFill>
              </a:rPr>
              <a:t> child’s emotions</a:t>
            </a:r>
            <a:endParaRPr lang="en-US">
              <a:solidFill>
                <a:srgbClr val="00594F"/>
              </a:solidFill>
              <a:cs typeface="Calibri"/>
            </a:endParaRPr>
          </a:p>
          <a:p>
            <a:pPr marL="448945" indent="-448945">
              <a:buFont typeface="Wingdings" panose="05000000000000000000" pitchFamily="2" charset="2"/>
              <a:buChar char="Ø"/>
            </a:pPr>
            <a:r>
              <a:rPr lang="en-US">
                <a:solidFill>
                  <a:srgbClr val="00594F"/>
                </a:solidFill>
              </a:rPr>
              <a:t>5.</a:t>
            </a:r>
            <a:r>
              <a:rPr lang="en-US" b="1">
                <a:solidFill>
                  <a:srgbClr val="FF0000"/>
                </a:solidFill>
              </a:rPr>
              <a:t> E</a:t>
            </a:r>
            <a:r>
              <a:rPr lang="en-US" b="1">
                <a:solidFill>
                  <a:srgbClr val="00594F"/>
                </a:solidFill>
              </a:rPr>
              <a:t>nd Stage:</a:t>
            </a:r>
            <a:r>
              <a:rPr lang="en-US">
                <a:solidFill>
                  <a:srgbClr val="00594F"/>
                </a:solidFill>
              </a:rPr>
              <a:t> Set limits on the child’s </a:t>
            </a:r>
            <a:r>
              <a:rPr lang="en-US" err="1">
                <a:solidFill>
                  <a:srgbClr val="00594F"/>
                </a:solidFill>
              </a:rPr>
              <a:t>behaviour</a:t>
            </a:r>
            <a:r>
              <a:rPr lang="en-US">
                <a:solidFill>
                  <a:srgbClr val="00594F"/>
                </a:solidFill>
              </a:rPr>
              <a:t> whilst helping the child to </a:t>
            </a:r>
            <a:r>
              <a:rPr lang="en-US" b="1">
                <a:solidFill>
                  <a:srgbClr val="00594F"/>
                </a:solidFill>
              </a:rPr>
              <a:t>problem solve</a:t>
            </a:r>
            <a:endParaRPr lang="en-US" b="1">
              <a:solidFill>
                <a:srgbClr val="00594F"/>
              </a:solidFill>
              <a:cs typeface="Calibri"/>
            </a:endParaRPr>
          </a:p>
          <a:p>
            <a:pPr marL="0" indent="0">
              <a:buNone/>
            </a:pPr>
            <a:endParaRPr lang="en-US">
              <a:solidFill>
                <a:srgbClr val="00594F"/>
              </a:solidFill>
            </a:endParaRPr>
          </a:p>
          <a:p>
            <a:pPr marL="448945" indent="-448945">
              <a:buFont typeface="Wingdings" panose="05000000000000000000" pitchFamily="2" charset="2"/>
              <a:buChar char="Ø"/>
            </a:pPr>
            <a:endParaRPr lang="en-US">
              <a:solidFill>
                <a:srgbClr val="00594F"/>
              </a:solidFill>
              <a:cs typeface="Calibri" panose="020F0502020204030204"/>
            </a:endParaRPr>
          </a:p>
          <a:p>
            <a:pPr marL="448945" indent="-448945">
              <a:buFont typeface="Wingdings" panose="05000000000000000000" pitchFamily="2" charset="2"/>
              <a:buChar char="Ø"/>
            </a:pPr>
            <a:endParaRPr lang="en-US">
              <a:solidFill>
                <a:srgbClr val="00594F"/>
              </a:solidFill>
              <a:cs typeface="Calibri" panose="020F0502020204030204"/>
            </a:endParaRPr>
          </a:p>
          <a:p>
            <a:endParaRPr lang="en-GB">
              <a:solidFill>
                <a:srgbClr val="002855"/>
              </a:solidFill>
            </a:endParaRPr>
          </a:p>
        </p:txBody>
      </p:sp>
      <p:sp>
        <p:nvSpPr>
          <p:cNvPr id="4" name="Content Placeholder 2">
            <a:extLst>
              <a:ext uri="{FF2B5EF4-FFF2-40B4-BE49-F238E27FC236}">
                <a16:creationId xmlns:a16="http://schemas.microsoft.com/office/drawing/2014/main" id="{6906DFAC-8EF4-0571-9E99-0DDC9FF047EA}"/>
              </a:ext>
            </a:extLst>
          </p:cNvPr>
          <p:cNvSpPr txBox="1">
            <a:spLocks/>
          </p:cNvSpPr>
          <p:nvPr/>
        </p:nvSpPr>
        <p:spPr>
          <a:xfrm>
            <a:off x="256430" y="5753163"/>
            <a:ext cx="9984850" cy="69868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a:solidFill>
                <a:srgbClr val="00594F"/>
              </a:solidFill>
            </a:endParaRPr>
          </a:p>
          <a:p>
            <a:pPr marL="449263" indent="-449263">
              <a:buFont typeface="Wingdings" panose="05000000000000000000" pitchFamily="2" charset="2"/>
              <a:buChar char="Ø"/>
            </a:pPr>
            <a:endParaRPr lang="en-US">
              <a:solidFill>
                <a:srgbClr val="00594F"/>
              </a:solidFill>
            </a:endParaRPr>
          </a:p>
          <a:p>
            <a:endParaRPr lang="en-GB">
              <a:solidFill>
                <a:srgbClr val="002855"/>
              </a:solidFill>
            </a:endParaRPr>
          </a:p>
        </p:txBody>
      </p:sp>
      <p:sp>
        <p:nvSpPr>
          <p:cNvPr id="6" name="TextBox 5">
            <a:extLst>
              <a:ext uri="{FF2B5EF4-FFF2-40B4-BE49-F238E27FC236}">
                <a16:creationId xmlns:a16="http://schemas.microsoft.com/office/drawing/2014/main" id="{E519AFF0-9A76-BDB0-CF73-3DA0A6377A7E}"/>
              </a:ext>
            </a:extLst>
          </p:cNvPr>
          <p:cNvSpPr txBox="1"/>
          <p:nvPr/>
        </p:nvSpPr>
        <p:spPr>
          <a:xfrm>
            <a:off x="1090246" y="4970584"/>
            <a:ext cx="3962400" cy="1138773"/>
          </a:xfrm>
          <a:prstGeom prst="rect">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a:cs typeface="Calibri"/>
            </a:endParaRPr>
          </a:p>
          <a:p>
            <a:pPr algn="ctr"/>
            <a:r>
              <a:rPr lang="en-GB" sz="3200">
                <a:latin typeface="Century Gothic"/>
                <a:cs typeface="Calibri"/>
              </a:rPr>
              <a:t>Become Aware</a:t>
            </a:r>
          </a:p>
          <a:p>
            <a:pPr algn="ctr"/>
            <a:endParaRPr lang="en-GB">
              <a:cs typeface="Calibri"/>
            </a:endParaRPr>
          </a:p>
        </p:txBody>
      </p:sp>
      <p:sp>
        <p:nvSpPr>
          <p:cNvPr id="7" name="TextBox 6">
            <a:extLst>
              <a:ext uri="{FF2B5EF4-FFF2-40B4-BE49-F238E27FC236}">
                <a16:creationId xmlns:a16="http://schemas.microsoft.com/office/drawing/2014/main" id="{D7D4D372-458A-0984-5EFB-27AF30B41FFF}"/>
              </a:ext>
            </a:extLst>
          </p:cNvPr>
          <p:cNvSpPr txBox="1"/>
          <p:nvPr/>
        </p:nvSpPr>
        <p:spPr>
          <a:xfrm>
            <a:off x="6775937" y="4958860"/>
            <a:ext cx="3962400" cy="1138773"/>
          </a:xfrm>
          <a:prstGeom prst="rect">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a:cs typeface="Calibri"/>
            </a:endParaRPr>
          </a:p>
          <a:p>
            <a:pPr algn="ctr"/>
            <a:r>
              <a:rPr lang="en-GB" sz="3200">
                <a:latin typeface="Century Gothic"/>
                <a:cs typeface="Calibri"/>
              </a:rPr>
              <a:t>Care</a:t>
            </a:r>
          </a:p>
          <a:p>
            <a:pPr algn="ctr"/>
            <a:endParaRPr lang="en-GB">
              <a:cs typeface="Calibri"/>
            </a:endParaRPr>
          </a:p>
        </p:txBody>
      </p:sp>
      <p:sp>
        <p:nvSpPr>
          <p:cNvPr id="8" name="Arrow: Right 7">
            <a:extLst>
              <a:ext uri="{FF2B5EF4-FFF2-40B4-BE49-F238E27FC236}">
                <a16:creationId xmlns:a16="http://schemas.microsoft.com/office/drawing/2014/main" id="{4EF870CE-D0DF-B3C6-62B0-8B59A7C661AC}"/>
              </a:ext>
            </a:extLst>
          </p:cNvPr>
          <p:cNvSpPr/>
          <p:nvPr/>
        </p:nvSpPr>
        <p:spPr>
          <a:xfrm>
            <a:off x="5345723" y="5369169"/>
            <a:ext cx="1184030" cy="386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658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 text, chat or text message&#10;&#10;Description automatically generated">
            <a:extLst>
              <a:ext uri="{FF2B5EF4-FFF2-40B4-BE49-F238E27FC236}">
                <a16:creationId xmlns:a16="http://schemas.microsoft.com/office/drawing/2014/main" id="{6366D1B5-5AEE-C9AF-AAA8-46887A3EA8A2}"/>
              </a:ext>
            </a:extLst>
          </p:cNvPr>
          <p:cNvPicPr>
            <a:picLocks noGrp="1" noChangeAspect="1"/>
          </p:cNvPicPr>
          <p:nvPr>
            <p:ph idx="1"/>
          </p:nvPr>
        </p:nvPicPr>
        <p:blipFill>
          <a:blip r:embed="rId2"/>
          <a:stretch>
            <a:fillRect/>
          </a:stretch>
        </p:blipFill>
        <p:spPr>
          <a:xfrm>
            <a:off x="477312" y="145888"/>
            <a:ext cx="11099042" cy="6016283"/>
          </a:xfrm>
        </p:spPr>
      </p:pic>
      <p:pic>
        <p:nvPicPr>
          <p:cNvPr id="6" name="Picture 5" descr="A picture containing logo&#10;&#10;Description automatically generated">
            <a:extLst>
              <a:ext uri="{FF2B5EF4-FFF2-40B4-BE49-F238E27FC236}">
                <a16:creationId xmlns:a16="http://schemas.microsoft.com/office/drawing/2014/main" id="{65040F64-949A-BD38-A3B3-34175D5DA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142" y="5263662"/>
            <a:ext cx="1846643" cy="821292"/>
          </a:xfrm>
          <a:prstGeom prst="rect">
            <a:avLst/>
          </a:prstGeom>
        </p:spPr>
      </p:pic>
    </p:spTree>
    <p:extLst>
      <p:ext uri="{BB962C8B-B14F-4D97-AF65-F5344CB8AC3E}">
        <p14:creationId xmlns:p14="http://schemas.microsoft.com/office/powerpoint/2010/main" val="178361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42AE3F-1DC5-477E-9A61-8C1BE3FC1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4404" y="1148862"/>
            <a:ext cx="2550027" cy="1126092"/>
          </a:xfrm>
          <a:prstGeom prst="rect">
            <a:avLst/>
          </a:prstGeom>
          <a:ln>
            <a:noFill/>
          </a:ln>
          <a:effectLst>
            <a:outerShdw blurRad="190500" algn="tl" rotWithShape="0">
              <a:srgbClr val="000000">
                <a:alpha val="70000"/>
              </a:srgbClr>
            </a:outerShdw>
          </a:effectLst>
        </p:spPr>
      </p:pic>
      <p:sp>
        <p:nvSpPr>
          <p:cNvPr id="3" name="Content Placeholder 2">
            <a:extLst>
              <a:ext uri="{FF2B5EF4-FFF2-40B4-BE49-F238E27FC236}">
                <a16:creationId xmlns:a16="http://schemas.microsoft.com/office/drawing/2014/main" id="{5CAA38C0-15C3-BBCB-E28C-390219525B08}"/>
              </a:ext>
            </a:extLst>
          </p:cNvPr>
          <p:cNvSpPr txBox="1">
            <a:spLocks/>
          </p:cNvSpPr>
          <p:nvPr/>
        </p:nvSpPr>
        <p:spPr>
          <a:xfrm>
            <a:off x="239985" y="5664145"/>
            <a:ext cx="5014266" cy="698683"/>
          </a:xfrm>
          <a:prstGeom prst="rect">
            <a:avLst/>
          </a:prstGeom>
        </p:spPr>
        <p:txBody>
          <a:bodyPr lIns="91440" tIns="45720" rIns="91440" bIns="45720" anchor="t"/>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800">
                <a:solidFill>
                  <a:srgbClr val="00594F"/>
                </a:solidFill>
              </a:rPr>
              <a:t>Emotion Coaching at its best.    </a:t>
            </a:r>
          </a:p>
          <a:p>
            <a:pPr marL="448945" indent="-448945">
              <a:buFont typeface="Wingdings" panose="05000000000000000000" pitchFamily="2" charset="2"/>
              <a:buChar char="Ø"/>
            </a:pPr>
            <a:endParaRPr lang="en-US">
              <a:solidFill>
                <a:srgbClr val="00594F"/>
              </a:solidFill>
              <a:cs typeface="Calibri" panose="020F0502020204030204"/>
            </a:endParaRPr>
          </a:p>
          <a:p>
            <a:endParaRPr lang="en-GB">
              <a:solidFill>
                <a:srgbClr val="002855"/>
              </a:solidFill>
            </a:endParaRPr>
          </a:p>
        </p:txBody>
      </p:sp>
      <p:sp>
        <p:nvSpPr>
          <p:cNvPr id="7" name="Content Placeholder 2">
            <a:extLst>
              <a:ext uri="{FF2B5EF4-FFF2-40B4-BE49-F238E27FC236}">
                <a16:creationId xmlns:a16="http://schemas.microsoft.com/office/drawing/2014/main" id="{1975FEBA-576F-C31E-AA30-863E0B57B689}"/>
              </a:ext>
            </a:extLst>
          </p:cNvPr>
          <p:cNvSpPr txBox="1">
            <a:spLocks/>
          </p:cNvSpPr>
          <p:nvPr/>
        </p:nvSpPr>
        <p:spPr>
          <a:xfrm>
            <a:off x="9606722" y="2756821"/>
            <a:ext cx="2400020" cy="2832283"/>
          </a:xfrm>
          <a:prstGeom prst="rect">
            <a:avLst/>
          </a:prstGeom>
        </p:spPr>
        <p:txBody>
          <a:bodyPr lIns="91440" tIns="45720" rIns="91440" bIns="45720" anchor="t"/>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800">
                <a:solidFill>
                  <a:srgbClr val="00594F"/>
                </a:solidFill>
              </a:rPr>
              <a:t>1. Become Aware</a:t>
            </a:r>
            <a:endParaRPr lang="en-US">
              <a:solidFill>
                <a:srgbClr val="00C2AC"/>
              </a:solidFill>
            </a:endParaRPr>
          </a:p>
          <a:p>
            <a:pPr marL="0" indent="0">
              <a:buNone/>
            </a:pPr>
            <a:r>
              <a:rPr lang="en-US" sz="2800">
                <a:solidFill>
                  <a:srgbClr val="00594F"/>
                </a:solidFill>
              </a:rPr>
              <a:t>2.</a:t>
            </a:r>
            <a:r>
              <a:rPr lang="en-US" sz="2800">
                <a:solidFill>
                  <a:srgbClr val="FF0000"/>
                </a:solidFill>
              </a:rPr>
              <a:t> C</a:t>
            </a:r>
            <a:r>
              <a:rPr lang="en-US" sz="2800">
                <a:solidFill>
                  <a:srgbClr val="00594F"/>
                </a:solidFill>
              </a:rPr>
              <a:t>onnect</a:t>
            </a:r>
            <a:endParaRPr lang="en-US">
              <a:solidFill>
                <a:srgbClr val="00C2AC"/>
              </a:solidFill>
              <a:cs typeface="Calibri" panose="020F0502020204030204"/>
            </a:endParaRPr>
          </a:p>
          <a:p>
            <a:pPr marL="0" indent="0">
              <a:buNone/>
            </a:pPr>
            <a:r>
              <a:rPr lang="en-US" sz="2800">
                <a:solidFill>
                  <a:srgbClr val="00594F"/>
                </a:solidFill>
              </a:rPr>
              <a:t>3. </a:t>
            </a:r>
            <a:r>
              <a:rPr lang="en-US" sz="2800">
                <a:solidFill>
                  <a:srgbClr val="FF0000"/>
                </a:solidFill>
              </a:rPr>
              <a:t>A</a:t>
            </a:r>
            <a:r>
              <a:rPr lang="en-US" sz="2800">
                <a:solidFill>
                  <a:srgbClr val="00594F"/>
                </a:solidFill>
              </a:rPr>
              <a:t>ccept</a:t>
            </a:r>
            <a:endParaRPr lang="en-US">
              <a:solidFill>
                <a:srgbClr val="00C2AC"/>
              </a:solidFill>
            </a:endParaRPr>
          </a:p>
          <a:p>
            <a:pPr marL="0" indent="0">
              <a:buNone/>
            </a:pPr>
            <a:r>
              <a:rPr lang="en-US" sz="2800">
                <a:solidFill>
                  <a:srgbClr val="00594F"/>
                </a:solidFill>
              </a:rPr>
              <a:t>4.</a:t>
            </a:r>
            <a:r>
              <a:rPr lang="en-US" sz="2800">
                <a:solidFill>
                  <a:srgbClr val="FF0000"/>
                </a:solidFill>
              </a:rPr>
              <a:t> R</a:t>
            </a:r>
            <a:r>
              <a:rPr lang="en-US" sz="2800">
                <a:solidFill>
                  <a:srgbClr val="00594F"/>
                </a:solidFill>
              </a:rPr>
              <a:t>eflect</a:t>
            </a:r>
            <a:endParaRPr lang="en-US">
              <a:cs typeface="Calibri" panose="020F0502020204030204"/>
            </a:endParaRPr>
          </a:p>
          <a:p>
            <a:pPr marL="0" indent="0">
              <a:buNone/>
            </a:pPr>
            <a:r>
              <a:rPr lang="en-US" sz="2800">
                <a:solidFill>
                  <a:srgbClr val="00594F"/>
                </a:solidFill>
                <a:cs typeface="Calibri" panose="020F0502020204030204"/>
              </a:rPr>
              <a:t>5.</a:t>
            </a:r>
            <a:r>
              <a:rPr lang="en-US" sz="2800">
                <a:solidFill>
                  <a:srgbClr val="FF0000"/>
                </a:solidFill>
                <a:cs typeface="Calibri" panose="020F0502020204030204"/>
              </a:rPr>
              <a:t> E</a:t>
            </a:r>
            <a:r>
              <a:rPr lang="en-US" sz="2800">
                <a:solidFill>
                  <a:srgbClr val="00594F"/>
                </a:solidFill>
                <a:cs typeface="Calibri" panose="020F0502020204030204"/>
              </a:rPr>
              <a:t>nd Stage</a:t>
            </a:r>
          </a:p>
          <a:p>
            <a:pPr marL="448945" indent="-448945">
              <a:buFont typeface="Wingdings" panose="05000000000000000000" pitchFamily="2" charset="2"/>
              <a:buChar char="Ø"/>
            </a:pPr>
            <a:endParaRPr lang="en-US">
              <a:solidFill>
                <a:srgbClr val="00594F"/>
              </a:solidFill>
              <a:cs typeface="Calibri" panose="020F0502020204030204"/>
            </a:endParaRPr>
          </a:p>
          <a:p>
            <a:endParaRPr lang="en-GB">
              <a:solidFill>
                <a:srgbClr val="002855"/>
              </a:solidFill>
              <a:cs typeface="Calibri" panose="020F0502020204030204"/>
            </a:endParaRPr>
          </a:p>
        </p:txBody>
      </p:sp>
      <p:sp>
        <p:nvSpPr>
          <p:cNvPr id="2" name="TextBox 1">
            <a:extLst>
              <a:ext uri="{FF2B5EF4-FFF2-40B4-BE49-F238E27FC236}">
                <a16:creationId xmlns:a16="http://schemas.microsoft.com/office/drawing/2014/main" id="{DC53F1CB-A079-3818-27DD-EEF07C91A4F2}"/>
              </a:ext>
            </a:extLst>
          </p:cNvPr>
          <p:cNvSpPr txBox="1"/>
          <p:nvPr/>
        </p:nvSpPr>
        <p:spPr>
          <a:xfrm>
            <a:off x="3378530" y="256704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https://youtu.be/QT6FdhKriB8</a:t>
            </a:r>
          </a:p>
        </p:txBody>
      </p:sp>
    </p:spTree>
    <p:extLst>
      <p:ext uri="{BB962C8B-B14F-4D97-AF65-F5344CB8AC3E}">
        <p14:creationId xmlns:p14="http://schemas.microsoft.com/office/powerpoint/2010/main" val="678674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1CE5-E942-80B6-51B4-ED053C5985AA}"/>
              </a:ext>
            </a:extLst>
          </p:cNvPr>
          <p:cNvSpPr>
            <a:spLocks noGrp="1"/>
          </p:cNvSpPr>
          <p:nvPr>
            <p:ph type="title"/>
          </p:nvPr>
        </p:nvSpPr>
        <p:spPr/>
        <p:txBody>
          <a:bodyPr/>
          <a:lstStyle/>
          <a:p>
            <a:r>
              <a:rPr lang="en-GB">
                <a:solidFill>
                  <a:schemeClr val="tx1"/>
                </a:solidFill>
                <a:cs typeface="Calibri Light"/>
              </a:rPr>
              <a:t>Being an emotion coach: Example</a:t>
            </a:r>
            <a:endParaRPr lang="en-GB">
              <a:solidFill>
                <a:schemeClr val="tx1"/>
              </a:solidFill>
            </a:endParaRPr>
          </a:p>
        </p:txBody>
      </p:sp>
      <p:sp>
        <p:nvSpPr>
          <p:cNvPr id="4" name="TextBox 3">
            <a:extLst>
              <a:ext uri="{FF2B5EF4-FFF2-40B4-BE49-F238E27FC236}">
                <a16:creationId xmlns:a16="http://schemas.microsoft.com/office/drawing/2014/main" id="{56965F14-A88F-49E8-ECB5-20A922ABED2F}"/>
              </a:ext>
            </a:extLst>
          </p:cNvPr>
          <p:cNvSpPr txBox="1"/>
          <p:nvPr/>
        </p:nvSpPr>
        <p:spPr>
          <a:xfrm>
            <a:off x="1238956" y="1888067"/>
            <a:ext cx="1039142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rPr>
              <a:t>You are going to complete some examples. There might be a number of different feelings. Emotion Coaching responses could include asking questions about what happened, reflecting your child’s feelings and conveying acceptance and empathy. </a:t>
            </a:r>
            <a:endParaRPr lang="en-US"/>
          </a:p>
          <a:p>
            <a:endParaRPr lang="en-US">
              <a:latin typeface="Century Gothic"/>
            </a:endParaRPr>
          </a:p>
          <a:p>
            <a:r>
              <a:rPr lang="en-US">
                <a:latin typeface="Century Gothic"/>
              </a:rPr>
              <a:t>Example: </a:t>
            </a:r>
            <a:r>
              <a:rPr lang="en-US" b="1">
                <a:latin typeface="Century Gothic"/>
              </a:rPr>
              <a:t>Your child says that they like a boy or girl at school, but then comes home and says that they hate this person. </a:t>
            </a:r>
            <a:endParaRPr lang="en-US" b="1">
              <a:cs typeface="Calibri"/>
            </a:endParaRPr>
          </a:p>
        </p:txBody>
      </p:sp>
      <p:graphicFrame>
        <p:nvGraphicFramePr>
          <p:cNvPr id="5" name="Table 5">
            <a:extLst>
              <a:ext uri="{FF2B5EF4-FFF2-40B4-BE49-F238E27FC236}">
                <a16:creationId xmlns:a16="http://schemas.microsoft.com/office/drawing/2014/main" id="{BCBF6896-FDD0-7C01-F792-A0749173A4B2}"/>
              </a:ext>
            </a:extLst>
          </p:cNvPr>
          <p:cNvGraphicFramePr>
            <a:graphicFrameLocks noGrp="1"/>
          </p:cNvGraphicFramePr>
          <p:nvPr>
            <p:extLst>
              <p:ext uri="{D42A27DB-BD31-4B8C-83A1-F6EECF244321}">
                <p14:modId xmlns:p14="http://schemas.microsoft.com/office/powerpoint/2010/main" val="4169101237"/>
              </p:ext>
            </p:extLst>
          </p:nvPr>
        </p:nvGraphicFramePr>
        <p:xfrm>
          <a:off x="1348458" y="3869154"/>
          <a:ext cx="10059544" cy="2148297"/>
        </p:xfrm>
        <a:graphic>
          <a:graphicData uri="http://schemas.openxmlformats.org/drawingml/2006/table">
            <a:tbl>
              <a:tblPr firstRow="1" bandRow="1">
                <a:tableStyleId>{5C22544A-7EE6-4342-B048-85BDC9FD1C3A}</a:tableStyleId>
              </a:tblPr>
              <a:tblGrid>
                <a:gridCol w="5029772">
                  <a:extLst>
                    <a:ext uri="{9D8B030D-6E8A-4147-A177-3AD203B41FA5}">
                      <a16:colId xmlns:a16="http://schemas.microsoft.com/office/drawing/2014/main" val="2088781352"/>
                    </a:ext>
                  </a:extLst>
                </a:gridCol>
                <a:gridCol w="5029772">
                  <a:extLst>
                    <a:ext uri="{9D8B030D-6E8A-4147-A177-3AD203B41FA5}">
                      <a16:colId xmlns:a16="http://schemas.microsoft.com/office/drawing/2014/main" val="2784275297"/>
                    </a:ext>
                  </a:extLst>
                </a:gridCol>
              </a:tblGrid>
              <a:tr h="716099">
                <a:tc>
                  <a:txBody>
                    <a:bodyPr/>
                    <a:lstStyle/>
                    <a:p>
                      <a:pPr lvl="0" algn="ctr">
                        <a:buNone/>
                      </a:pPr>
                      <a:r>
                        <a:rPr lang="en-GB" sz="2800">
                          <a:solidFill>
                            <a:schemeClr val="tx1"/>
                          </a:solidFill>
                          <a:latin typeface="Century Gothic"/>
                        </a:rPr>
                        <a:t>What is your child feeling?</a:t>
                      </a:r>
                      <a:endParaRPr lang="en-US" sz="2800">
                        <a:solidFill>
                          <a:schemeClr val="tx1"/>
                        </a:solidFill>
                        <a:latin typeface="Century Gothic"/>
                      </a:endParaRPr>
                    </a:p>
                  </a:txBody>
                  <a:tcPr>
                    <a:solidFill>
                      <a:schemeClr val="accent6">
                        <a:lumMod val="60000"/>
                        <a:lumOff val="40000"/>
                      </a:schemeClr>
                    </a:solidFill>
                  </a:tcPr>
                </a:tc>
                <a:tc>
                  <a:txBody>
                    <a:bodyPr/>
                    <a:lstStyle/>
                    <a:p>
                      <a:pPr algn="ctr"/>
                      <a:r>
                        <a:rPr lang="en-GB" sz="3600">
                          <a:latin typeface="Ink Free"/>
                        </a:rPr>
                        <a:t>Anger</a:t>
                      </a:r>
                    </a:p>
                  </a:txBody>
                  <a:tcPr>
                    <a:solidFill>
                      <a:schemeClr val="accent6"/>
                    </a:solidFill>
                  </a:tcPr>
                </a:tc>
                <a:extLst>
                  <a:ext uri="{0D108BD9-81ED-4DB2-BD59-A6C34878D82A}">
                    <a16:rowId xmlns:a16="http://schemas.microsoft.com/office/drawing/2014/main" val="4187854715"/>
                  </a:ext>
                </a:extLst>
              </a:tr>
              <a:tr h="716099">
                <a:tc rowSpan="2">
                  <a:txBody>
                    <a:bodyPr/>
                    <a:lstStyle/>
                    <a:p>
                      <a:pPr algn="ctr"/>
                      <a:r>
                        <a:rPr lang="en-GB" sz="2800">
                          <a:latin typeface="Century Gothic"/>
                        </a:rPr>
                        <a:t>How could you emotion coach?</a:t>
                      </a:r>
                    </a:p>
                  </a:txBody>
                  <a:tcPr>
                    <a:solidFill>
                      <a:schemeClr val="accent6">
                        <a:lumMod val="60000"/>
                        <a:lumOff val="40000"/>
                      </a:schemeClr>
                    </a:solidFill>
                  </a:tcPr>
                </a:tc>
                <a:tc>
                  <a:txBody>
                    <a:bodyPr/>
                    <a:lstStyle/>
                    <a:p>
                      <a:pPr lvl="0" algn="ctr">
                        <a:buNone/>
                      </a:pPr>
                      <a:r>
                        <a:rPr lang="en-GB" sz="2400" b="1" i="0" u="none" strike="noStrike" noProof="0">
                          <a:solidFill>
                            <a:schemeClr val="bg1"/>
                          </a:solidFill>
                          <a:latin typeface="Ink Free"/>
                        </a:rPr>
                        <a:t>"Sounds like you are angry with him."</a:t>
                      </a:r>
                    </a:p>
                  </a:txBody>
                  <a:tcPr>
                    <a:solidFill>
                      <a:schemeClr val="accent6"/>
                    </a:solidFill>
                  </a:tcPr>
                </a:tc>
                <a:extLst>
                  <a:ext uri="{0D108BD9-81ED-4DB2-BD59-A6C34878D82A}">
                    <a16:rowId xmlns:a16="http://schemas.microsoft.com/office/drawing/2014/main" val="18439002"/>
                  </a:ext>
                </a:extLst>
              </a:tr>
              <a:tr h="716099">
                <a:tc vMerge="1">
                  <a:txBody>
                    <a:bodyPr/>
                    <a:lstStyle/>
                    <a:p>
                      <a:endParaRPr lang="en-US"/>
                    </a:p>
                  </a:txBody>
                  <a:tcPr/>
                </a:tc>
                <a:tc>
                  <a:txBody>
                    <a:bodyPr/>
                    <a:lstStyle/>
                    <a:p>
                      <a:pPr algn="ctr"/>
                      <a:r>
                        <a:rPr lang="en-GB" sz="3600">
                          <a:solidFill>
                            <a:schemeClr val="bg1"/>
                          </a:solidFill>
                        </a:rPr>
                        <a:t>?</a:t>
                      </a:r>
                    </a:p>
                  </a:txBody>
                  <a:tcPr>
                    <a:solidFill>
                      <a:schemeClr val="accent6"/>
                    </a:solidFill>
                  </a:tcPr>
                </a:tc>
                <a:extLst>
                  <a:ext uri="{0D108BD9-81ED-4DB2-BD59-A6C34878D82A}">
                    <a16:rowId xmlns:a16="http://schemas.microsoft.com/office/drawing/2014/main" val="1010982611"/>
                  </a:ext>
                </a:extLst>
              </a:tr>
            </a:tbl>
          </a:graphicData>
        </a:graphic>
      </p:graphicFrame>
    </p:spTree>
    <p:extLst>
      <p:ext uri="{BB962C8B-B14F-4D97-AF65-F5344CB8AC3E}">
        <p14:creationId xmlns:p14="http://schemas.microsoft.com/office/powerpoint/2010/main" val="268430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BBC695-1EF6-DB5C-5D74-7974646938AA}"/>
              </a:ext>
            </a:extLst>
          </p:cNvPr>
          <p:cNvSpPr txBox="1">
            <a:spLocks/>
          </p:cNvSpPr>
          <p:nvPr/>
        </p:nvSpPr>
        <p:spPr>
          <a:xfrm>
            <a:off x="383602" y="263527"/>
            <a:ext cx="9857678"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a:solidFill>
                  <a:srgbClr val="00594F"/>
                </a:solidFill>
                <a:cs typeface="Calibri Light"/>
              </a:rPr>
              <a:t>What is Mental Health?</a:t>
            </a:r>
            <a:endParaRPr lang="en-GB">
              <a:solidFill>
                <a:srgbClr val="00594F"/>
              </a:solidFill>
            </a:endParaRPr>
          </a:p>
        </p:txBody>
      </p:sp>
      <p:pic>
        <p:nvPicPr>
          <p:cNvPr id="2" name="Picture 2" descr="A picture containing text, sign, vector graphics&#10;&#10;Description automatically generated">
            <a:extLst>
              <a:ext uri="{FF2B5EF4-FFF2-40B4-BE49-F238E27FC236}">
                <a16:creationId xmlns:a16="http://schemas.microsoft.com/office/drawing/2014/main" id="{F334072F-61A5-1C05-ECD8-8B55BB61938D}"/>
              </a:ext>
            </a:extLst>
          </p:cNvPr>
          <p:cNvPicPr>
            <a:picLocks noChangeAspect="1"/>
          </p:cNvPicPr>
          <p:nvPr/>
        </p:nvPicPr>
        <p:blipFill>
          <a:blip r:embed="rId2"/>
          <a:stretch>
            <a:fillRect/>
          </a:stretch>
        </p:blipFill>
        <p:spPr>
          <a:xfrm>
            <a:off x="10468707" y="4870938"/>
            <a:ext cx="1184031" cy="1184031"/>
          </a:xfrm>
          <a:prstGeom prst="rect">
            <a:avLst/>
          </a:prstGeom>
        </p:spPr>
      </p:pic>
      <p:pic>
        <p:nvPicPr>
          <p:cNvPr id="3" name="Picture 4" descr="A picture containing logo&#10;&#10;Description automatically generated">
            <a:extLst>
              <a:ext uri="{FF2B5EF4-FFF2-40B4-BE49-F238E27FC236}">
                <a16:creationId xmlns:a16="http://schemas.microsoft.com/office/drawing/2014/main" id="{7272515B-BC43-1460-63AC-3F61A3D750EA}"/>
              </a:ext>
            </a:extLst>
          </p:cNvPr>
          <p:cNvPicPr>
            <a:picLocks noChangeAspect="1"/>
          </p:cNvPicPr>
          <p:nvPr/>
        </p:nvPicPr>
        <p:blipFill>
          <a:blip r:embed="rId3"/>
          <a:stretch>
            <a:fillRect/>
          </a:stretch>
        </p:blipFill>
        <p:spPr>
          <a:xfrm>
            <a:off x="8839200" y="4584409"/>
            <a:ext cx="1746738" cy="1757090"/>
          </a:xfrm>
          <a:prstGeom prst="rect">
            <a:avLst/>
          </a:prstGeom>
        </p:spPr>
      </p:pic>
      <p:sp>
        <p:nvSpPr>
          <p:cNvPr id="5" name="TextBox 4">
            <a:extLst>
              <a:ext uri="{FF2B5EF4-FFF2-40B4-BE49-F238E27FC236}">
                <a16:creationId xmlns:a16="http://schemas.microsoft.com/office/drawing/2014/main" id="{5B13BA2E-CDA3-8771-8381-A55C2ECDAF60}"/>
              </a:ext>
            </a:extLst>
          </p:cNvPr>
          <p:cNvSpPr txBox="1"/>
          <p:nvPr/>
        </p:nvSpPr>
        <p:spPr>
          <a:xfrm>
            <a:off x="422031" y="1934308"/>
            <a:ext cx="1145344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entury Gothic"/>
                <a:cs typeface="Segoe UI"/>
              </a:rPr>
              <a:t>“Mental health is a </a:t>
            </a:r>
            <a:r>
              <a:rPr lang="en-US" sz="2000" b="1">
                <a:latin typeface="Century Gothic"/>
                <a:cs typeface="Segoe UI"/>
              </a:rPr>
              <a:t>state of mental well-being </a:t>
            </a:r>
            <a:r>
              <a:rPr lang="en-US" sz="2000">
                <a:latin typeface="Century Gothic"/>
                <a:cs typeface="Segoe UI"/>
              </a:rPr>
              <a:t>that enables people to</a:t>
            </a:r>
            <a:r>
              <a:rPr lang="en-US" sz="2000" b="1">
                <a:latin typeface="Century Gothic"/>
                <a:cs typeface="Segoe UI"/>
              </a:rPr>
              <a:t> cope</a:t>
            </a:r>
            <a:r>
              <a:rPr lang="en-US" sz="2000">
                <a:latin typeface="Century Gothic"/>
                <a:cs typeface="Segoe UI"/>
              </a:rPr>
              <a:t> with the </a:t>
            </a:r>
            <a:r>
              <a:rPr lang="en-US" sz="2000" b="1">
                <a:latin typeface="Century Gothic"/>
                <a:cs typeface="Segoe UI"/>
              </a:rPr>
              <a:t>stresses of life</a:t>
            </a:r>
            <a:r>
              <a:rPr lang="en-US" sz="2000">
                <a:latin typeface="Century Gothic"/>
                <a:cs typeface="Segoe UI"/>
              </a:rPr>
              <a:t>, </a:t>
            </a:r>
            <a:r>
              <a:rPr lang="en-US" sz="2000" err="1">
                <a:latin typeface="Century Gothic"/>
                <a:cs typeface="Segoe UI"/>
              </a:rPr>
              <a:t>realise</a:t>
            </a:r>
            <a:r>
              <a:rPr lang="en-US" sz="2000">
                <a:latin typeface="Century Gothic"/>
                <a:cs typeface="Segoe UI"/>
              </a:rPr>
              <a:t> their abilities, learn well and work well, and contribute to their community. </a:t>
            </a:r>
            <a:endParaRPr lang="en-US">
              <a:cs typeface="Calibri"/>
            </a:endParaRPr>
          </a:p>
          <a:p>
            <a:endParaRPr lang="en-US" sz="2000">
              <a:latin typeface="Century Gothic"/>
              <a:cs typeface="Segoe UI"/>
            </a:endParaRPr>
          </a:p>
          <a:p>
            <a:r>
              <a:rPr lang="en-US" sz="2000">
                <a:latin typeface="Century Gothic"/>
                <a:cs typeface="Segoe UI"/>
              </a:rPr>
              <a:t>It is an integral component of health and well-being that underpins our individual and collective </a:t>
            </a:r>
            <a:r>
              <a:rPr lang="en-US" sz="2000" b="1">
                <a:latin typeface="Century Gothic"/>
                <a:cs typeface="Segoe UI"/>
              </a:rPr>
              <a:t>abilities to make decisions, build relationships and shape the world we live in.</a:t>
            </a:r>
            <a:r>
              <a:rPr lang="en-US" sz="2000">
                <a:latin typeface="Century Gothic"/>
                <a:cs typeface="Segoe UI"/>
              </a:rPr>
              <a:t> Mental health is a </a:t>
            </a:r>
            <a:r>
              <a:rPr lang="en-US" sz="2000" b="1">
                <a:latin typeface="Century Gothic"/>
                <a:cs typeface="Segoe UI"/>
              </a:rPr>
              <a:t>basic human right</a:t>
            </a:r>
            <a:r>
              <a:rPr lang="en-US" sz="2000">
                <a:latin typeface="Century Gothic"/>
                <a:cs typeface="Segoe UI"/>
              </a:rPr>
              <a:t>. And it is crucial to personal, community and </a:t>
            </a:r>
            <a:endParaRPr lang="en-GB">
              <a:latin typeface="Calibri" panose="020F0502020204030204"/>
              <a:cs typeface="Calibri" panose="020F0502020204030204"/>
            </a:endParaRPr>
          </a:p>
          <a:p>
            <a:r>
              <a:rPr lang="en-US" sz="2000">
                <a:latin typeface="Century Gothic"/>
                <a:cs typeface="Segoe UI"/>
              </a:rPr>
              <a:t>socio-economic development.”</a:t>
            </a:r>
            <a:r>
              <a:rPr lang="en-GB" sz="2000">
                <a:solidFill>
                  <a:srgbClr val="3C4245"/>
                </a:solidFill>
                <a:latin typeface="Century Gothic"/>
              </a:rPr>
              <a:t> </a:t>
            </a:r>
            <a:endParaRPr lang="en-GB">
              <a:cs typeface="Calibri"/>
            </a:endParaRPr>
          </a:p>
          <a:p>
            <a:endParaRPr lang="en-GB" sz="2000">
              <a:solidFill>
                <a:srgbClr val="3C4245"/>
              </a:solidFill>
              <a:latin typeface="Century Gothic"/>
              <a:cs typeface="Segoe UI"/>
            </a:endParaRPr>
          </a:p>
          <a:p>
            <a:r>
              <a:rPr lang="en-US" sz="2000" i="1">
                <a:latin typeface="Century Gothic"/>
                <a:cs typeface="Segoe UI"/>
              </a:rPr>
              <a:t>World Health </a:t>
            </a:r>
            <a:r>
              <a:rPr lang="en-US" sz="2000" i="1" err="1">
                <a:latin typeface="Century Gothic"/>
                <a:cs typeface="Segoe UI"/>
              </a:rPr>
              <a:t>Organisation</a:t>
            </a:r>
            <a:r>
              <a:rPr lang="en-US" sz="2000" i="1">
                <a:latin typeface="Century Gothic"/>
                <a:cs typeface="Segoe UI"/>
              </a:rPr>
              <a:t>, 2014</a:t>
            </a:r>
            <a:r>
              <a:rPr lang="en-US" sz="2000">
                <a:latin typeface="Century Gothic"/>
                <a:cs typeface="Segoe UI"/>
              </a:rPr>
              <a:t> </a:t>
            </a:r>
            <a:r>
              <a:rPr lang="en-GB" sz="2000">
                <a:latin typeface="Century Gothic"/>
              </a:rPr>
              <a:t> </a:t>
            </a:r>
          </a:p>
        </p:txBody>
      </p:sp>
    </p:spTree>
    <p:extLst>
      <p:ext uri="{BB962C8B-B14F-4D97-AF65-F5344CB8AC3E}">
        <p14:creationId xmlns:p14="http://schemas.microsoft.com/office/powerpoint/2010/main" val="3040134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0EA7-FB8B-8698-9E5D-50902DE3CDD8}"/>
              </a:ext>
            </a:extLst>
          </p:cNvPr>
          <p:cNvSpPr>
            <a:spLocks noGrp="1"/>
          </p:cNvSpPr>
          <p:nvPr>
            <p:ph type="title"/>
          </p:nvPr>
        </p:nvSpPr>
        <p:spPr/>
        <p:txBody>
          <a:bodyPr/>
          <a:lstStyle/>
          <a:p>
            <a:r>
              <a:rPr lang="en-GB">
                <a:solidFill>
                  <a:schemeClr val="tx1"/>
                </a:solidFill>
                <a:ea typeface="+mj-lt"/>
                <a:cs typeface="+mj-lt"/>
              </a:rPr>
              <a:t>Your child has not done their homework on time.</a:t>
            </a:r>
            <a:endParaRPr lang="en-US">
              <a:solidFill>
                <a:schemeClr val="tx1"/>
              </a:solidFill>
            </a:endParaRPr>
          </a:p>
        </p:txBody>
      </p:sp>
      <p:graphicFrame>
        <p:nvGraphicFramePr>
          <p:cNvPr id="5" name="Table 5">
            <a:extLst>
              <a:ext uri="{FF2B5EF4-FFF2-40B4-BE49-F238E27FC236}">
                <a16:creationId xmlns:a16="http://schemas.microsoft.com/office/drawing/2014/main" id="{7E15C91D-DD5D-EA4F-BB3B-64D65A37D88F}"/>
              </a:ext>
            </a:extLst>
          </p:cNvPr>
          <p:cNvGraphicFramePr>
            <a:graphicFrameLocks noGrp="1"/>
          </p:cNvGraphicFramePr>
          <p:nvPr>
            <p:extLst>
              <p:ext uri="{D42A27DB-BD31-4B8C-83A1-F6EECF244321}">
                <p14:modId xmlns:p14="http://schemas.microsoft.com/office/powerpoint/2010/main" val="2877989249"/>
              </p:ext>
            </p:extLst>
          </p:nvPr>
        </p:nvGraphicFramePr>
        <p:xfrm>
          <a:off x="1089666" y="2632701"/>
          <a:ext cx="10059544" cy="2148297"/>
        </p:xfrm>
        <a:graphic>
          <a:graphicData uri="http://schemas.openxmlformats.org/drawingml/2006/table">
            <a:tbl>
              <a:tblPr firstRow="1" bandRow="1">
                <a:tableStyleId>{5C22544A-7EE6-4342-B048-85BDC9FD1C3A}</a:tableStyleId>
              </a:tblPr>
              <a:tblGrid>
                <a:gridCol w="5029772">
                  <a:extLst>
                    <a:ext uri="{9D8B030D-6E8A-4147-A177-3AD203B41FA5}">
                      <a16:colId xmlns:a16="http://schemas.microsoft.com/office/drawing/2014/main" val="2088781352"/>
                    </a:ext>
                  </a:extLst>
                </a:gridCol>
                <a:gridCol w="5029772">
                  <a:extLst>
                    <a:ext uri="{9D8B030D-6E8A-4147-A177-3AD203B41FA5}">
                      <a16:colId xmlns:a16="http://schemas.microsoft.com/office/drawing/2014/main" val="2784275297"/>
                    </a:ext>
                  </a:extLst>
                </a:gridCol>
              </a:tblGrid>
              <a:tr h="716099">
                <a:tc>
                  <a:txBody>
                    <a:bodyPr/>
                    <a:lstStyle/>
                    <a:p>
                      <a:pPr lvl="0" algn="ctr">
                        <a:buNone/>
                      </a:pPr>
                      <a:r>
                        <a:rPr lang="en-GB" sz="2800">
                          <a:solidFill>
                            <a:schemeClr val="tx1"/>
                          </a:solidFill>
                          <a:latin typeface="Century Gothic"/>
                        </a:rPr>
                        <a:t>What is your child feeling?</a:t>
                      </a:r>
                      <a:endParaRPr lang="en-US" sz="2800">
                        <a:solidFill>
                          <a:schemeClr val="tx1"/>
                        </a:solidFill>
                        <a:latin typeface="Century Gothic"/>
                      </a:endParaRPr>
                    </a:p>
                  </a:txBody>
                  <a:tcPr>
                    <a:solidFill>
                      <a:schemeClr val="accent6">
                        <a:lumMod val="60000"/>
                        <a:lumOff val="40000"/>
                      </a:schemeClr>
                    </a:solidFill>
                  </a:tcPr>
                </a:tc>
                <a:tc>
                  <a:txBody>
                    <a:bodyPr/>
                    <a:lstStyle/>
                    <a:p>
                      <a:pPr algn="ctr"/>
                      <a:endParaRPr lang="en-GB" sz="3600">
                        <a:latin typeface="Ink Free"/>
                      </a:endParaRPr>
                    </a:p>
                  </a:txBody>
                  <a:tcPr>
                    <a:solidFill>
                      <a:schemeClr val="accent6"/>
                    </a:solidFill>
                  </a:tcPr>
                </a:tc>
                <a:extLst>
                  <a:ext uri="{0D108BD9-81ED-4DB2-BD59-A6C34878D82A}">
                    <a16:rowId xmlns:a16="http://schemas.microsoft.com/office/drawing/2014/main" val="4187854715"/>
                  </a:ext>
                </a:extLst>
              </a:tr>
              <a:tr h="716099">
                <a:tc rowSpan="2">
                  <a:txBody>
                    <a:bodyPr/>
                    <a:lstStyle/>
                    <a:p>
                      <a:pPr algn="ctr"/>
                      <a:r>
                        <a:rPr lang="en-GB" sz="2800">
                          <a:latin typeface="Century Gothic"/>
                        </a:rPr>
                        <a:t>How could you emotion coach?</a:t>
                      </a:r>
                    </a:p>
                  </a:txBody>
                  <a:tcPr>
                    <a:solidFill>
                      <a:schemeClr val="accent6">
                        <a:lumMod val="60000"/>
                        <a:lumOff val="40000"/>
                      </a:schemeClr>
                    </a:solidFill>
                  </a:tcPr>
                </a:tc>
                <a:tc>
                  <a:txBody>
                    <a:bodyPr/>
                    <a:lstStyle/>
                    <a:p>
                      <a:pPr lvl="0" algn="ctr">
                        <a:buNone/>
                      </a:pPr>
                      <a:endParaRPr lang="en-GB" sz="2400" b="1" i="0" u="none" strike="noStrike" noProof="0">
                        <a:solidFill>
                          <a:schemeClr val="bg1"/>
                        </a:solidFill>
                        <a:latin typeface="Ink Free"/>
                      </a:endParaRPr>
                    </a:p>
                  </a:txBody>
                  <a:tcPr>
                    <a:solidFill>
                      <a:schemeClr val="accent6"/>
                    </a:solidFill>
                  </a:tcPr>
                </a:tc>
                <a:extLst>
                  <a:ext uri="{0D108BD9-81ED-4DB2-BD59-A6C34878D82A}">
                    <a16:rowId xmlns:a16="http://schemas.microsoft.com/office/drawing/2014/main" val="18439002"/>
                  </a:ext>
                </a:extLst>
              </a:tr>
              <a:tr h="716099">
                <a:tc vMerge="1">
                  <a:txBody>
                    <a:bodyPr/>
                    <a:lstStyle/>
                    <a:p>
                      <a:endParaRPr lang="en-US"/>
                    </a:p>
                  </a:txBody>
                  <a:tcPr/>
                </a:tc>
                <a:tc>
                  <a:txBody>
                    <a:bodyPr/>
                    <a:lstStyle/>
                    <a:p>
                      <a:pPr algn="ctr"/>
                      <a:endParaRPr lang="en-GB"/>
                    </a:p>
                  </a:txBody>
                  <a:tcPr>
                    <a:solidFill>
                      <a:schemeClr val="accent6"/>
                    </a:solidFill>
                  </a:tcPr>
                </a:tc>
                <a:extLst>
                  <a:ext uri="{0D108BD9-81ED-4DB2-BD59-A6C34878D82A}">
                    <a16:rowId xmlns:a16="http://schemas.microsoft.com/office/drawing/2014/main" val="1010982611"/>
                  </a:ext>
                </a:extLst>
              </a:tr>
            </a:tbl>
          </a:graphicData>
        </a:graphic>
      </p:graphicFrame>
    </p:spTree>
    <p:extLst>
      <p:ext uri="{BB962C8B-B14F-4D97-AF65-F5344CB8AC3E}">
        <p14:creationId xmlns:p14="http://schemas.microsoft.com/office/powerpoint/2010/main" val="4051497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0EA7-FB8B-8698-9E5D-50902DE3CDD8}"/>
              </a:ext>
            </a:extLst>
          </p:cNvPr>
          <p:cNvSpPr>
            <a:spLocks noGrp="1"/>
          </p:cNvSpPr>
          <p:nvPr>
            <p:ph type="title"/>
          </p:nvPr>
        </p:nvSpPr>
        <p:spPr/>
        <p:txBody>
          <a:bodyPr/>
          <a:lstStyle/>
          <a:p>
            <a:r>
              <a:rPr lang="en-GB" dirty="0">
                <a:solidFill>
                  <a:schemeClr val="tx1"/>
                </a:solidFill>
                <a:ea typeface="+mj-lt"/>
                <a:cs typeface="+mj-lt"/>
              </a:rPr>
              <a:t>Your child does not want to go to school .</a:t>
            </a:r>
            <a:endParaRPr lang="en-US" dirty="0">
              <a:solidFill>
                <a:schemeClr val="tx1"/>
              </a:solidFill>
              <a:ea typeface="+mj-lt"/>
              <a:cs typeface="+mj-lt"/>
            </a:endParaRPr>
          </a:p>
        </p:txBody>
      </p:sp>
      <p:graphicFrame>
        <p:nvGraphicFramePr>
          <p:cNvPr id="5" name="Table 5">
            <a:extLst>
              <a:ext uri="{FF2B5EF4-FFF2-40B4-BE49-F238E27FC236}">
                <a16:creationId xmlns:a16="http://schemas.microsoft.com/office/drawing/2014/main" id="{7E15C91D-DD5D-EA4F-BB3B-64D65A37D88F}"/>
              </a:ext>
            </a:extLst>
          </p:cNvPr>
          <p:cNvGraphicFramePr>
            <a:graphicFrameLocks noGrp="1"/>
          </p:cNvGraphicFramePr>
          <p:nvPr/>
        </p:nvGraphicFramePr>
        <p:xfrm>
          <a:off x="1089666" y="2632701"/>
          <a:ext cx="10059544" cy="2148297"/>
        </p:xfrm>
        <a:graphic>
          <a:graphicData uri="http://schemas.openxmlformats.org/drawingml/2006/table">
            <a:tbl>
              <a:tblPr firstRow="1" bandRow="1">
                <a:tableStyleId>{5C22544A-7EE6-4342-B048-85BDC9FD1C3A}</a:tableStyleId>
              </a:tblPr>
              <a:tblGrid>
                <a:gridCol w="5029772">
                  <a:extLst>
                    <a:ext uri="{9D8B030D-6E8A-4147-A177-3AD203B41FA5}">
                      <a16:colId xmlns:a16="http://schemas.microsoft.com/office/drawing/2014/main" val="2088781352"/>
                    </a:ext>
                  </a:extLst>
                </a:gridCol>
                <a:gridCol w="5029772">
                  <a:extLst>
                    <a:ext uri="{9D8B030D-6E8A-4147-A177-3AD203B41FA5}">
                      <a16:colId xmlns:a16="http://schemas.microsoft.com/office/drawing/2014/main" val="2784275297"/>
                    </a:ext>
                  </a:extLst>
                </a:gridCol>
              </a:tblGrid>
              <a:tr h="716099">
                <a:tc>
                  <a:txBody>
                    <a:bodyPr/>
                    <a:lstStyle/>
                    <a:p>
                      <a:pPr lvl="0" algn="ctr">
                        <a:buNone/>
                      </a:pPr>
                      <a:r>
                        <a:rPr lang="en-GB" sz="2800">
                          <a:solidFill>
                            <a:schemeClr val="tx1"/>
                          </a:solidFill>
                          <a:latin typeface="Century Gothic"/>
                        </a:rPr>
                        <a:t>What is your child feeling?</a:t>
                      </a:r>
                      <a:endParaRPr lang="en-US" sz="2800">
                        <a:solidFill>
                          <a:schemeClr val="tx1"/>
                        </a:solidFill>
                        <a:latin typeface="Century Gothic"/>
                      </a:endParaRPr>
                    </a:p>
                  </a:txBody>
                  <a:tcPr>
                    <a:solidFill>
                      <a:schemeClr val="accent6">
                        <a:lumMod val="60000"/>
                        <a:lumOff val="40000"/>
                      </a:schemeClr>
                    </a:solidFill>
                  </a:tcPr>
                </a:tc>
                <a:tc>
                  <a:txBody>
                    <a:bodyPr/>
                    <a:lstStyle/>
                    <a:p>
                      <a:pPr algn="ctr"/>
                      <a:endParaRPr lang="en-GB" sz="3600">
                        <a:latin typeface="Ink Free"/>
                      </a:endParaRPr>
                    </a:p>
                  </a:txBody>
                  <a:tcPr>
                    <a:solidFill>
                      <a:schemeClr val="accent6"/>
                    </a:solidFill>
                  </a:tcPr>
                </a:tc>
                <a:extLst>
                  <a:ext uri="{0D108BD9-81ED-4DB2-BD59-A6C34878D82A}">
                    <a16:rowId xmlns:a16="http://schemas.microsoft.com/office/drawing/2014/main" val="4187854715"/>
                  </a:ext>
                </a:extLst>
              </a:tr>
              <a:tr h="716099">
                <a:tc rowSpan="2">
                  <a:txBody>
                    <a:bodyPr/>
                    <a:lstStyle/>
                    <a:p>
                      <a:pPr algn="ctr"/>
                      <a:r>
                        <a:rPr lang="en-GB" sz="2800">
                          <a:latin typeface="Century Gothic"/>
                        </a:rPr>
                        <a:t>How could you emotion coach?</a:t>
                      </a:r>
                    </a:p>
                  </a:txBody>
                  <a:tcPr>
                    <a:solidFill>
                      <a:schemeClr val="accent6">
                        <a:lumMod val="60000"/>
                        <a:lumOff val="40000"/>
                      </a:schemeClr>
                    </a:solidFill>
                  </a:tcPr>
                </a:tc>
                <a:tc>
                  <a:txBody>
                    <a:bodyPr/>
                    <a:lstStyle/>
                    <a:p>
                      <a:pPr lvl="0" algn="ctr">
                        <a:buNone/>
                      </a:pPr>
                      <a:endParaRPr lang="en-GB" sz="2400" b="1" i="0" u="none" strike="noStrike" noProof="0">
                        <a:solidFill>
                          <a:schemeClr val="bg1"/>
                        </a:solidFill>
                        <a:latin typeface="Ink Free"/>
                      </a:endParaRPr>
                    </a:p>
                  </a:txBody>
                  <a:tcPr>
                    <a:solidFill>
                      <a:schemeClr val="accent6"/>
                    </a:solidFill>
                  </a:tcPr>
                </a:tc>
                <a:extLst>
                  <a:ext uri="{0D108BD9-81ED-4DB2-BD59-A6C34878D82A}">
                    <a16:rowId xmlns:a16="http://schemas.microsoft.com/office/drawing/2014/main" val="18439002"/>
                  </a:ext>
                </a:extLst>
              </a:tr>
              <a:tr h="716099">
                <a:tc vMerge="1">
                  <a:txBody>
                    <a:bodyPr/>
                    <a:lstStyle/>
                    <a:p>
                      <a:endParaRPr lang="en-US"/>
                    </a:p>
                  </a:txBody>
                  <a:tcPr/>
                </a:tc>
                <a:tc>
                  <a:txBody>
                    <a:bodyPr/>
                    <a:lstStyle/>
                    <a:p>
                      <a:pPr algn="ctr"/>
                      <a:endParaRPr lang="en-GB"/>
                    </a:p>
                  </a:txBody>
                  <a:tcPr>
                    <a:solidFill>
                      <a:schemeClr val="accent6"/>
                    </a:solidFill>
                  </a:tcPr>
                </a:tc>
                <a:extLst>
                  <a:ext uri="{0D108BD9-81ED-4DB2-BD59-A6C34878D82A}">
                    <a16:rowId xmlns:a16="http://schemas.microsoft.com/office/drawing/2014/main" val="1010982611"/>
                  </a:ext>
                </a:extLst>
              </a:tr>
            </a:tbl>
          </a:graphicData>
        </a:graphic>
      </p:graphicFrame>
    </p:spTree>
    <p:extLst>
      <p:ext uri="{BB962C8B-B14F-4D97-AF65-F5344CB8AC3E}">
        <p14:creationId xmlns:p14="http://schemas.microsoft.com/office/powerpoint/2010/main" val="9881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E946FC-4A03-95DD-8975-010D171A1B48}"/>
              </a:ext>
            </a:extLst>
          </p:cNvPr>
          <p:cNvSpPr>
            <a:spLocks noGrp="1"/>
          </p:cNvSpPr>
          <p:nvPr>
            <p:ph idx="1"/>
          </p:nvPr>
        </p:nvSpPr>
        <p:spPr>
          <a:xfrm>
            <a:off x="1109003" y="649980"/>
            <a:ext cx="10058400" cy="4023360"/>
          </a:xfrm>
        </p:spPr>
        <p:txBody>
          <a:bodyPr vert="horz" lIns="0" tIns="45720" rIns="0" bIns="45720" rtlCol="0" anchor="t">
            <a:normAutofit lnSpcReduction="10000"/>
          </a:bodyPr>
          <a:lstStyle/>
          <a:p>
            <a:r>
              <a:rPr lang="en-GB" sz="2800" b="1">
                <a:solidFill>
                  <a:schemeClr val="tx1"/>
                </a:solidFill>
                <a:latin typeface="Century Gothic"/>
                <a:ea typeface="+mn-lt"/>
                <a:cs typeface="+mn-lt"/>
              </a:rPr>
              <a:t>A conversation with your child: </a:t>
            </a:r>
            <a:endParaRPr lang="en-US">
              <a:solidFill>
                <a:schemeClr val="tx1"/>
              </a:solidFill>
            </a:endParaRPr>
          </a:p>
          <a:p>
            <a:r>
              <a:rPr lang="en-GB" sz="2800" b="1">
                <a:solidFill>
                  <a:schemeClr val="tx1"/>
                </a:solidFill>
                <a:latin typeface="Century Gothic"/>
                <a:ea typeface="+mn-lt"/>
                <a:cs typeface="+mn-lt"/>
              </a:rPr>
              <a:t>“Things that make you feel good”. </a:t>
            </a:r>
            <a:endParaRPr lang="en-GB">
              <a:solidFill>
                <a:schemeClr val="tx1"/>
              </a:solidFill>
            </a:endParaRPr>
          </a:p>
          <a:p>
            <a:endParaRPr lang="en-GB" sz="2800" b="1">
              <a:solidFill>
                <a:schemeClr val="tx1"/>
              </a:solidFill>
              <a:latin typeface="Century Gothic"/>
              <a:ea typeface="+mn-lt"/>
              <a:cs typeface="+mn-lt"/>
            </a:endParaRPr>
          </a:p>
          <a:p>
            <a:r>
              <a:rPr lang="en-GB" sz="2800">
                <a:solidFill>
                  <a:schemeClr val="tx1"/>
                </a:solidFill>
                <a:latin typeface="Century Gothic"/>
                <a:ea typeface="+mn-lt"/>
                <a:cs typeface="+mn-lt"/>
              </a:rPr>
              <a:t>Talk to your child and list the things that they do that makes them feel good or help them when they are feeling a bit down. Try </a:t>
            </a:r>
            <a:r>
              <a:rPr lang="en-GB" sz="2800" b="1">
                <a:solidFill>
                  <a:schemeClr val="tx1"/>
                </a:solidFill>
                <a:latin typeface="Century Gothic"/>
                <a:ea typeface="+mn-lt"/>
                <a:cs typeface="+mn-lt"/>
              </a:rPr>
              <a:t>not</a:t>
            </a:r>
            <a:r>
              <a:rPr lang="en-GB" sz="2800">
                <a:solidFill>
                  <a:schemeClr val="tx1"/>
                </a:solidFill>
                <a:latin typeface="Century Gothic"/>
                <a:ea typeface="+mn-lt"/>
                <a:cs typeface="+mn-lt"/>
              </a:rPr>
              <a:t> to suggest anything yourself, but be guided by them. If they don’t come up with anything right away, ask them to think about it for the next day and you can chat about it again. </a:t>
            </a:r>
            <a:endParaRPr lang="en-GB" sz="2800">
              <a:solidFill>
                <a:schemeClr val="tx1"/>
              </a:solidFill>
              <a:latin typeface="Century Gothic"/>
              <a:cs typeface="Calibri"/>
            </a:endParaRPr>
          </a:p>
        </p:txBody>
      </p:sp>
    </p:spTree>
    <p:extLst>
      <p:ext uri="{BB962C8B-B14F-4D97-AF65-F5344CB8AC3E}">
        <p14:creationId xmlns:p14="http://schemas.microsoft.com/office/powerpoint/2010/main" val="3760765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a:xfrm>
            <a:off x="383602" y="263527"/>
            <a:ext cx="9857678" cy="1450757"/>
          </a:xfrm>
        </p:spPr>
        <p:txBody>
          <a:bodyPr/>
          <a:lstStyle/>
          <a:p>
            <a:r>
              <a:rPr lang="en-US">
                <a:solidFill>
                  <a:srgbClr val="00594F"/>
                </a:solidFill>
              </a:rPr>
              <a:t>Cautionary note about research:</a:t>
            </a:r>
            <a:endParaRPr lang="en-GB">
              <a:solidFill>
                <a:srgbClr val="00594F"/>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a:xfrm>
            <a:off x="379661" y="1083734"/>
            <a:ext cx="11371383" cy="4023360"/>
          </a:xfrm>
        </p:spPr>
        <p:txBody>
          <a:bodyPr vert="horz" lIns="0" tIns="45720" rIns="0" bIns="45720" rtlCol="0" anchor="t">
            <a:normAutofit lnSpcReduction="10000"/>
          </a:bodyPr>
          <a:lstStyle/>
          <a:p>
            <a:pPr marL="0" indent="0">
              <a:buNone/>
            </a:pPr>
            <a:endParaRPr lang="en-US" sz="1800">
              <a:solidFill>
                <a:srgbClr val="000000"/>
              </a:solidFill>
              <a:latin typeface="Calibri" panose="020F0502020204030204" pitchFamily="34" charset="0"/>
            </a:endParaRPr>
          </a:p>
          <a:p>
            <a:pPr marL="448945" indent="-448945">
              <a:buFont typeface="Wingdings" panose="05000000000000000000" pitchFamily="2" charset="2"/>
              <a:buChar char="Ø"/>
            </a:pPr>
            <a:endParaRPr lang="en-US" sz="1800" b="0" i="0">
              <a:solidFill>
                <a:schemeClr val="tx1"/>
              </a:solidFill>
              <a:effectLst/>
              <a:latin typeface="Calibri"/>
              <a:cs typeface="Calibri"/>
            </a:endParaRPr>
          </a:p>
          <a:p>
            <a:pPr marL="448945" indent="-448945">
              <a:buFont typeface="Wingdings" panose="05000000000000000000" pitchFamily="2" charset="2"/>
              <a:buChar char="Ø"/>
            </a:pPr>
            <a:r>
              <a:rPr lang="en-US" sz="2400">
                <a:solidFill>
                  <a:schemeClr val="tx1"/>
                </a:solidFill>
                <a:latin typeface="Century Gothic"/>
                <a:cs typeface="Calibri"/>
              </a:rPr>
              <a:t>Neuroscience is a relatively new field focusing on the brain, cognition and </a:t>
            </a:r>
            <a:r>
              <a:rPr lang="en-US" sz="2400" err="1">
                <a:solidFill>
                  <a:schemeClr val="tx1"/>
                </a:solidFill>
                <a:latin typeface="Century Gothic"/>
                <a:cs typeface="Calibri"/>
              </a:rPr>
              <a:t>behaviour</a:t>
            </a:r>
            <a:r>
              <a:rPr lang="en-US" sz="2400">
                <a:solidFill>
                  <a:schemeClr val="tx1"/>
                </a:solidFill>
                <a:latin typeface="Century Gothic"/>
                <a:cs typeface="Calibri" panose="020F0502020204030204"/>
              </a:rPr>
              <a:t>. Although research is credible and current, it is important to acknowledge it is tentative and indicative; there is still much about the brain and bodily functions to investigate.</a:t>
            </a:r>
          </a:p>
          <a:p>
            <a:pPr marL="0" indent="0">
              <a:buNone/>
            </a:pPr>
            <a:endParaRPr lang="en-US" sz="2400">
              <a:solidFill>
                <a:schemeClr val="tx1"/>
              </a:solidFill>
              <a:latin typeface="Century Gothic"/>
              <a:cs typeface="Calibri" panose="020F0502020204030204"/>
            </a:endParaRPr>
          </a:p>
          <a:p>
            <a:pPr marL="448945" indent="-448945">
              <a:buFont typeface="Wingdings" panose="05000000000000000000" pitchFamily="2" charset="2"/>
              <a:buChar char="Ø"/>
            </a:pPr>
            <a:r>
              <a:rPr lang="en-US" sz="2400">
                <a:solidFill>
                  <a:schemeClr val="tx1"/>
                </a:solidFill>
                <a:latin typeface="Century Gothic"/>
                <a:cs typeface="Calibri" panose="020F0502020204030204"/>
              </a:rPr>
              <a:t>For the majority of our pupils, we believe this approach will be successful if implemented correctly and consistently; however, with some pupils, it may take time or perhaps not always work and we will continue to support those pupils and in turn, staff, who regularly work with them. </a:t>
            </a:r>
          </a:p>
          <a:p>
            <a:pPr marL="448945" indent="-448945">
              <a:buFont typeface="Wingdings" panose="05000000000000000000" pitchFamily="2" charset="2"/>
              <a:buChar char="Ø"/>
            </a:pPr>
            <a:endParaRPr lang="en-US">
              <a:solidFill>
                <a:srgbClr val="00594F"/>
              </a:solidFill>
              <a:cs typeface="Calibri" panose="020F0502020204030204"/>
            </a:endParaRPr>
          </a:p>
          <a:p>
            <a:endParaRPr lang="en-GB">
              <a:solidFill>
                <a:srgbClr val="002855"/>
              </a:solidFill>
              <a:cs typeface="Calibri" panose="020F0502020204030204"/>
            </a:endParaRPr>
          </a:p>
        </p:txBody>
      </p:sp>
    </p:spTree>
    <p:extLst>
      <p:ext uri="{BB962C8B-B14F-4D97-AF65-F5344CB8AC3E}">
        <p14:creationId xmlns:p14="http://schemas.microsoft.com/office/powerpoint/2010/main" val="210462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31DA6-7ED4-1D44-BF32-24C12E0B253A}"/>
              </a:ext>
            </a:extLst>
          </p:cNvPr>
          <p:cNvSpPr>
            <a:spLocks noGrp="1"/>
          </p:cNvSpPr>
          <p:nvPr>
            <p:ph type="title"/>
          </p:nvPr>
        </p:nvSpPr>
        <p:spPr>
          <a:xfrm>
            <a:off x="1167836" y="286603"/>
            <a:ext cx="10058400" cy="1450757"/>
          </a:xfrm>
        </p:spPr>
        <p:txBody>
          <a:bodyPr/>
          <a:lstStyle/>
          <a:p>
            <a:r>
              <a:rPr lang="en-GB">
                <a:solidFill>
                  <a:schemeClr val="tx1"/>
                </a:solidFill>
                <a:cs typeface="Calibri Light"/>
              </a:rPr>
              <a:t>In-school support:</a:t>
            </a:r>
          </a:p>
        </p:txBody>
      </p:sp>
      <p:pic>
        <p:nvPicPr>
          <p:cNvPr id="4" name="Picture 4" descr="Qr code&#10;&#10;Description automatically generated">
            <a:extLst>
              <a:ext uri="{FF2B5EF4-FFF2-40B4-BE49-F238E27FC236}">
                <a16:creationId xmlns:a16="http://schemas.microsoft.com/office/drawing/2014/main" id="{EFF644F4-F104-3592-8A01-C9829052BC3A}"/>
              </a:ext>
            </a:extLst>
          </p:cNvPr>
          <p:cNvPicPr>
            <a:picLocks noGrp="1" noChangeAspect="1"/>
          </p:cNvPicPr>
          <p:nvPr>
            <p:ph idx="1"/>
          </p:nvPr>
        </p:nvPicPr>
        <p:blipFill>
          <a:blip r:embed="rId2"/>
          <a:stretch>
            <a:fillRect/>
          </a:stretch>
        </p:blipFill>
        <p:spPr>
          <a:xfrm rot="780000">
            <a:off x="7522143" y="486701"/>
            <a:ext cx="3829683" cy="5392540"/>
          </a:xfrm>
        </p:spPr>
      </p:pic>
      <p:sp>
        <p:nvSpPr>
          <p:cNvPr id="6" name="Content Placeholder 2">
            <a:extLst>
              <a:ext uri="{FF2B5EF4-FFF2-40B4-BE49-F238E27FC236}">
                <a16:creationId xmlns:a16="http://schemas.microsoft.com/office/drawing/2014/main" id="{C54F4BD0-0FA4-4900-9C0D-4C7D6B7B085F}"/>
              </a:ext>
            </a:extLst>
          </p:cNvPr>
          <p:cNvSpPr txBox="1">
            <a:spLocks/>
          </p:cNvSpPr>
          <p:nvPr/>
        </p:nvSpPr>
        <p:spPr>
          <a:xfrm>
            <a:off x="1250518" y="1061963"/>
            <a:ext cx="6164383" cy="402336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1800">
              <a:solidFill>
                <a:srgbClr val="000000"/>
              </a:solidFill>
              <a:latin typeface="Calibri" panose="020F0502020204030204" pitchFamily="34" charset="0"/>
            </a:endParaRPr>
          </a:p>
          <a:p>
            <a:pPr marL="448945" indent="-448945">
              <a:buFont typeface="Wingdings" panose="05000000000000000000" pitchFamily="2" charset="2"/>
              <a:buChar char="Ø"/>
            </a:pPr>
            <a:endParaRPr lang="en-US" sz="1800">
              <a:solidFill>
                <a:schemeClr val="tx1"/>
              </a:solidFill>
              <a:latin typeface="Calibri"/>
              <a:cs typeface="Calibri"/>
            </a:endParaRPr>
          </a:p>
          <a:p>
            <a:pPr marL="448945" indent="-448945">
              <a:buFont typeface="Wingdings" panose="05000000000000000000" pitchFamily="2" charset="2"/>
              <a:buChar char="Ø"/>
            </a:pPr>
            <a:r>
              <a:rPr lang="en-US" sz="1800" dirty="0">
                <a:solidFill>
                  <a:schemeClr val="tx1"/>
                </a:solidFill>
                <a:latin typeface="Century Gothic"/>
                <a:cs typeface="Calibri"/>
              </a:rPr>
              <a:t>Pastoral Structure (Form Tutor and Pastoral Leader)</a:t>
            </a:r>
          </a:p>
          <a:p>
            <a:pPr marL="448945" indent="-448945">
              <a:buFont typeface="Wingdings" panose="05000000000000000000" pitchFamily="2" charset="2"/>
              <a:buChar char="Ø"/>
            </a:pPr>
            <a:r>
              <a:rPr lang="en-US" sz="1800" dirty="0">
                <a:solidFill>
                  <a:schemeClr val="tx1"/>
                </a:solidFill>
                <a:latin typeface="Century Gothic"/>
                <a:cs typeface="Calibri"/>
              </a:rPr>
              <a:t>Restore (bespoke sessions with </a:t>
            </a:r>
            <a:r>
              <a:rPr lang="en-US" sz="1800" dirty="0" err="1">
                <a:solidFill>
                  <a:schemeClr val="tx1"/>
                </a:solidFill>
                <a:latin typeface="Century Gothic"/>
                <a:cs typeface="Calibri"/>
              </a:rPr>
              <a:t>Mrs</a:t>
            </a:r>
            <a:r>
              <a:rPr lang="en-US" sz="1800" dirty="0">
                <a:solidFill>
                  <a:schemeClr val="tx1"/>
                </a:solidFill>
                <a:latin typeface="Century Gothic"/>
                <a:cs typeface="Calibri"/>
              </a:rPr>
              <a:t> Dodds and </a:t>
            </a:r>
            <a:r>
              <a:rPr lang="en-US" sz="1800" dirty="0" err="1">
                <a:solidFill>
                  <a:schemeClr val="tx1"/>
                </a:solidFill>
                <a:latin typeface="Century Gothic"/>
                <a:cs typeface="Calibri"/>
              </a:rPr>
              <a:t>Mrs</a:t>
            </a:r>
            <a:r>
              <a:rPr lang="en-US" sz="1800" dirty="0">
                <a:solidFill>
                  <a:schemeClr val="tx1"/>
                </a:solidFill>
                <a:latin typeface="Century Gothic"/>
                <a:cs typeface="Calibri"/>
              </a:rPr>
              <a:t> Richards)</a:t>
            </a:r>
            <a:endParaRPr lang="en-US" dirty="0">
              <a:solidFill>
                <a:schemeClr val="tx1"/>
              </a:solidFill>
            </a:endParaRPr>
          </a:p>
          <a:p>
            <a:pPr marL="448945" indent="-448945">
              <a:buFont typeface="Wingdings" panose="05000000000000000000" pitchFamily="2" charset="2"/>
              <a:buChar char="Ø"/>
            </a:pPr>
            <a:r>
              <a:rPr lang="en-US" sz="1800" dirty="0">
                <a:solidFill>
                  <a:schemeClr val="tx1"/>
                </a:solidFill>
                <a:latin typeface="Century Gothic"/>
                <a:cs typeface="Calibri"/>
              </a:rPr>
              <a:t>Trinity – Drop in Den (Tara and Isaac)</a:t>
            </a:r>
          </a:p>
          <a:p>
            <a:pPr marL="448945" indent="-448945">
              <a:buFont typeface="Wingdings" panose="05000000000000000000" pitchFamily="2" charset="2"/>
              <a:buChar char="Ø"/>
            </a:pPr>
            <a:r>
              <a:rPr lang="en-US" sz="1800" dirty="0">
                <a:solidFill>
                  <a:schemeClr val="tx1"/>
                </a:solidFill>
                <a:latin typeface="Century Gothic"/>
                <a:cs typeface="Calibri"/>
              </a:rPr>
              <a:t>Trinity Talks – by appointment</a:t>
            </a:r>
          </a:p>
          <a:p>
            <a:pPr marL="448945" indent="-448945">
              <a:buFont typeface="Wingdings" panose="05000000000000000000" pitchFamily="2" charset="2"/>
              <a:buChar char="Ø"/>
            </a:pPr>
            <a:r>
              <a:rPr lang="en-US" sz="1800" dirty="0">
                <a:solidFill>
                  <a:schemeClr val="tx1"/>
                </a:solidFill>
                <a:latin typeface="Century Gothic"/>
                <a:cs typeface="Calibri"/>
              </a:rPr>
              <a:t>School Health referrals</a:t>
            </a:r>
          </a:p>
          <a:p>
            <a:pPr marL="448945" indent="-448945">
              <a:buFont typeface="Wingdings" panose="05000000000000000000" pitchFamily="2" charset="2"/>
              <a:buChar char="Ø"/>
            </a:pPr>
            <a:r>
              <a:rPr lang="en-US" sz="1800" dirty="0">
                <a:solidFill>
                  <a:srgbClr val="00594F"/>
                </a:solidFill>
                <a:latin typeface="Century Gothic"/>
                <a:cs typeface="Calibri" panose="020F0502020204030204"/>
              </a:rPr>
              <a:t>Primary Mental Health referrals</a:t>
            </a:r>
          </a:p>
          <a:p>
            <a:pPr marL="448945" indent="-448945">
              <a:buFont typeface="Wingdings" panose="05000000000000000000" pitchFamily="2" charset="2"/>
              <a:buChar char="Ø"/>
            </a:pPr>
            <a:r>
              <a:rPr lang="en-US" sz="1800" dirty="0">
                <a:solidFill>
                  <a:srgbClr val="00594F"/>
                </a:solidFill>
                <a:latin typeface="Century Gothic"/>
                <a:cs typeface="Calibri" panose="020F0502020204030204"/>
              </a:rPr>
              <a:t>CYPS referrals</a:t>
            </a:r>
          </a:p>
          <a:p>
            <a:pPr marL="448945" indent="-448945">
              <a:buFont typeface="Wingdings" panose="05000000000000000000" pitchFamily="2" charset="2"/>
              <a:buChar char="Ø"/>
            </a:pPr>
            <a:endParaRPr lang="en-US">
              <a:solidFill>
                <a:srgbClr val="00594F"/>
              </a:solidFill>
              <a:cs typeface="Calibri" panose="020F0502020204030204"/>
            </a:endParaRPr>
          </a:p>
          <a:p>
            <a:endParaRPr lang="en-GB">
              <a:solidFill>
                <a:srgbClr val="002855"/>
              </a:solidFill>
              <a:cs typeface="Calibri" panose="020F0502020204030204"/>
            </a:endParaRPr>
          </a:p>
        </p:txBody>
      </p:sp>
    </p:spTree>
    <p:extLst>
      <p:ext uri="{BB962C8B-B14F-4D97-AF65-F5344CB8AC3E}">
        <p14:creationId xmlns:p14="http://schemas.microsoft.com/office/powerpoint/2010/main" val="2144225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10;&#10;Description automatically generated">
            <a:extLst>
              <a:ext uri="{FF2B5EF4-FFF2-40B4-BE49-F238E27FC236}">
                <a16:creationId xmlns:a16="http://schemas.microsoft.com/office/drawing/2014/main" id="{A1B824C3-442A-C597-9A0F-571ECEB3FBFB}"/>
              </a:ext>
            </a:extLst>
          </p:cNvPr>
          <p:cNvPicPr>
            <a:picLocks noGrp="1" noChangeAspect="1"/>
          </p:cNvPicPr>
          <p:nvPr>
            <p:ph idx="1"/>
          </p:nvPr>
        </p:nvPicPr>
        <p:blipFill rotWithShape="1">
          <a:blip r:embed="rId2"/>
          <a:srcRect r="157" b="8772"/>
          <a:stretch/>
        </p:blipFill>
        <p:spPr>
          <a:xfrm>
            <a:off x="1523498" y="1817512"/>
            <a:ext cx="8966098" cy="3670436"/>
          </a:xfrm>
        </p:spPr>
      </p:pic>
      <p:sp>
        <p:nvSpPr>
          <p:cNvPr id="6" name="TextBox 5">
            <a:extLst>
              <a:ext uri="{FF2B5EF4-FFF2-40B4-BE49-F238E27FC236}">
                <a16:creationId xmlns:a16="http://schemas.microsoft.com/office/drawing/2014/main" id="{36176812-482E-D804-1CCF-38130439C7BA}"/>
              </a:ext>
            </a:extLst>
          </p:cNvPr>
          <p:cNvSpPr txBox="1"/>
          <p:nvPr/>
        </p:nvSpPr>
        <p:spPr>
          <a:xfrm>
            <a:off x="1803399" y="5726289"/>
            <a:ext cx="92060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https://www.nhs.uk/every-mind-matters/mental-wellbeing-tips/youth-mental-health/</a:t>
            </a:r>
            <a:endParaRPr lang="en-US"/>
          </a:p>
          <a:p>
            <a:endParaRPr lang="en-US">
              <a:cs typeface="Calibri"/>
            </a:endParaRPr>
          </a:p>
        </p:txBody>
      </p:sp>
      <p:sp>
        <p:nvSpPr>
          <p:cNvPr id="8" name="Title 1">
            <a:extLst>
              <a:ext uri="{FF2B5EF4-FFF2-40B4-BE49-F238E27FC236}">
                <a16:creationId xmlns:a16="http://schemas.microsoft.com/office/drawing/2014/main" id="{F5ACE2E1-4999-0973-38CD-B8717936A1F1}"/>
              </a:ext>
            </a:extLst>
          </p:cNvPr>
          <p:cNvSpPr txBox="1">
            <a:spLocks/>
          </p:cNvSpPr>
          <p:nvPr/>
        </p:nvSpPr>
        <p:spPr>
          <a:xfrm>
            <a:off x="2931724" y="328936"/>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a:solidFill>
                  <a:schemeClr val="tx1"/>
                </a:solidFill>
                <a:cs typeface="Calibri Light"/>
              </a:rPr>
              <a:t>Sources of online support </a:t>
            </a:r>
          </a:p>
        </p:txBody>
      </p:sp>
    </p:spTree>
    <p:extLst>
      <p:ext uri="{BB962C8B-B14F-4D97-AF65-F5344CB8AC3E}">
        <p14:creationId xmlns:p14="http://schemas.microsoft.com/office/powerpoint/2010/main" val="1430946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C020BD-5E2F-7EC1-B01D-37A442DEDF0C}"/>
              </a:ext>
            </a:extLst>
          </p:cNvPr>
          <p:cNvSpPr txBox="1"/>
          <p:nvPr/>
        </p:nvSpPr>
        <p:spPr>
          <a:xfrm>
            <a:off x="1242646" y="370449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https://www.kooth.com/</a:t>
            </a:r>
          </a:p>
        </p:txBody>
      </p:sp>
      <p:pic>
        <p:nvPicPr>
          <p:cNvPr id="5" name="Picture 5" descr="Logo&#10;&#10;Description automatically generated">
            <a:extLst>
              <a:ext uri="{FF2B5EF4-FFF2-40B4-BE49-F238E27FC236}">
                <a16:creationId xmlns:a16="http://schemas.microsoft.com/office/drawing/2014/main" id="{35A1F594-583B-0E1E-A56A-2599FBAEB668}"/>
              </a:ext>
            </a:extLst>
          </p:cNvPr>
          <p:cNvPicPr>
            <a:picLocks noChangeAspect="1"/>
          </p:cNvPicPr>
          <p:nvPr/>
        </p:nvPicPr>
        <p:blipFill>
          <a:blip r:embed="rId2"/>
          <a:stretch>
            <a:fillRect/>
          </a:stretch>
        </p:blipFill>
        <p:spPr>
          <a:xfrm>
            <a:off x="1160585" y="2748943"/>
            <a:ext cx="2743200" cy="867747"/>
          </a:xfrm>
          <a:prstGeom prst="rect">
            <a:avLst/>
          </a:prstGeom>
        </p:spPr>
      </p:pic>
      <p:sp>
        <p:nvSpPr>
          <p:cNvPr id="7" name="TextBox 6">
            <a:extLst>
              <a:ext uri="{FF2B5EF4-FFF2-40B4-BE49-F238E27FC236}">
                <a16:creationId xmlns:a16="http://schemas.microsoft.com/office/drawing/2014/main" id="{6DC82B50-C302-5069-4A0F-B97F80582455}"/>
              </a:ext>
            </a:extLst>
          </p:cNvPr>
          <p:cNvSpPr txBox="1"/>
          <p:nvPr/>
        </p:nvSpPr>
        <p:spPr>
          <a:xfrm>
            <a:off x="4536831" y="5709139"/>
            <a:ext cx="35755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https://www.youngminds.org.uk/</a:t>
            </a:r>
          </a:p>
        </p:txBody>
      </p:sp>
      <p:pic>
        <p:nvPicPr>
          <p:cNvPr id="9" name="Picture 9" descr="Logo, company name&#10;&#10;Description automatically generated">
            <a:extLst>
              <a:ext uri="{FF2B5EF4-FFF2-40B4-BE49-F238E27FC236}">
                <a16:creationId xmlns:a16="http://schemas.microsoft.com/office/drawing/2014/main" id="{AA13D421-2B35-6418-3F86-C86F89394FDA}"/>
              </a:ext>
            </a:extLst>
          </p:cNvPr>
          <p:cNvPicPr>
            <a:picLocks noChangeAspect="1"/>
          </p:cNvPicPr>
          <p:nvPr/>
        </p:nvPicPr>
        <p:blipFill>
          <a:blip r:embed="rId3"/>
          <a:stretch>
            <a:fillRect/>
          </a:stretch>
        </p:blipFill>
        <p:spPr>
          <a:xfrm>
            <a:off x="4759569" y="3793491"/>
            <a:ext cx="2743200" cy="1826648"/>
          </a:xfrm>
          <a:prstGeom prst="rect">
            <a:avLst/>
          </a:prstGeom>
        </p:spPr>
      </p:pic>
      <p:sp>
        <p:nvSpPr>
          <p:cNvPr id="11" name="TextBox 10">
            <a:extLst>
              <a:ext uri="{FF2B5EF4-FFF2-40B4-BE49-F238E27FC236}">
                <a16:creationId xmlns:a16="http://schemas.microsoft.com/office/drawing/2014/main" id="{574505B7-4CC8-4CB9-88D0-955403EA3838}"/>
              </a:ext>
            </a:extLst>
          </p:cNvPr>
          <p:cNvSpPr txBox="1"/>
          <p:nvPr/>
        </p:nvSpPr>
        <p:spPr>
          <a:xfrm>
            <a:off x="8548511" y="32427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https://www.mind.org.uk/</a:t>
            </a:r>
          </a:p>
        </p:txBody>
      </p:sp>
      <p:pic>
        <p:nvPicPr>
          <p:cNvPr id="12" name="Picture 12" descr="Logo&#10;&#10;Description automatically generated">
            <a:extLst>
              <a:ext uri="{FF2B5EF4-FFF2-40B4-BE49-F238E27FC236}">
                <a16:creationId xmlns:a16="http://schemas.microsoft.com/office/drawing/2014/main" id="{29659D01-20E5-1AD8-6481-62727EED41AB}"/>
              </a:ext>
            </a:extLst>
          </p:cNvPr>
          <p:cNvPicPr>
            <a:picLocks noChangeAspect="1"/>
          </p:cNvPicPr>
          <p:nvPr/>
        </p:nvPicPr>
        <p:blipFill>
          <a:blip r:embed="rId4"/>
          <a:stretch>
            <a:fillRect/>
          </a:stretch>
        </p:blipFill>
        <p:spPr>
          <a:xfrm>
            <a:off x="8506178" y="1881364"/>
            <a:ext cx="2743200" cy="1543050"/>
          </a:xfrm>
          <a:prstGeom prst="rect">
            <a:avLst/>
          </a:prstGeom>
        </p:spPr>
      </p:pic>
      <p:sp>
        <p:nvSpPr>
          <p:cNvPr id="14" name="Title 1">
            <a:extLst>
              <a:ext uri="{FF2B5EF4-FFF2-40B4-BE49-F238E27FC236}">
                <a16:creationId xmlns:a16="http://schemas.microsoft.com/office/drawing/2014/main" id="{5B4FFB25-038F-3B14-B09D-6C352EC8E262}"/>
              </a:ext>
            </a:extLst>
          </p:cNvPr>
          <p:cNvSpPr>
            <a:spLocks noGrp="1"/>
          </p:cNvSpPr>
          <p:nvPr>
            <p:ph type="title"/>
          </p:nvPr>
        </p:nvSpPr>
        <p:spPr>
          <a:xfrm>
            <a:off x="2931724" y="328936"/>
            <a:ext cx="10058400" cy="1450757"/>
          </a:xfrm>
        </p:spPr>
        <p:txBody>
          <a:bodyPr/>
          <a:lstStyle/>
          <a:p>
            <a:r>
              <a:rPr lang="en-GB">
                <a:solidFill>
                  <a:schemeClr val="tx1"/>
                </a:solidFill>
                <a:cs typeface="Calibri Light"/>
              </a:rPr>
              <a:t>Sources of online support </a:t>
            </a:r>
          </a:p>
        </p:txBody>
      </p:sp>
    </p:spTree>
    <p:extLst>
      <p:ext uri="{BB962C8B-B14F-4D97-AF65-F5344CB8AC3E}">
        <p14:creationId xmlns:p14="http://schemas.microsoft.com/office/powerpoint/2010/main" val="1438994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B79F34-C53E-1474-EB7E-4D63EA69C34C}"/>
              </a:ext>
            </a:extLst>
          </p:cNvPr>
          <p:cNvSpPr txBox="1"/>
          <p:nvPr/>
        </p:nvSpPr>
        <p:spPr>
          <a:xfrm>
            <a:off x="902110" y="1946787"/>
            <a:ext cx="10744199"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a:cs typeface="Arial"/>
              </a:rPr>
              <a:t>“Negative feelings dissipate when young people can talk about their emotions, label them and feel understood ...</a:t>
            </a:r>
            <a:endParaRPr lang="en-US">
              <a:cs typeface="Calibri" panose="020F0502020204030204"/>
            </a:endParaRPr>
          </a:p>
          <a:p>
            <a:endParaRPr lang="en-US" sz="2800" b="1" i="1">
              <a:cs typeface="Arial"/>
            </a:endParaRPr>
          </a:p>
          <a:p>
            <a:r>
              <a:rPr lang="en-US" sz="2800" b="1" i="1">
                <a:cs typeface="Arial"/>
              </a:rPr>
              <a:t>… Children need to understand that their feelings are not the problem, their </a:t>
            </a:r>
            <a:r>
              <a:rPr lang="en-US" sz="2800" b="1" i="1" err="1">
                <a:cs typeface="Arial"/>
              </a:rPr>
              <a:t>behaviour</a:t>
            </a:r>
            <a:r>
              <a:rPr lang="en-US" sz="2800" b="1" i="1">
                <a:cs typeface="Arial"/>
              </a:rPr>
              <a:t> is.”</a:t>
            </a:r>
            <a:r>
              <a:rPr lang="en-US" sz="2800">
                <a:cs typeface="Arial"/>
              </a:rPr>
              <a:t>​</a:t>
            </a:r>
            <a:endParaRPr lang="en-US">
              <a:cs typeface="Calibri" panose="020F0502020204030204"/>
            </a:endParaRPr>
          </a:p>
          <a:p>
            <a:endParaRPr lang="en-US" sz="2800">
              <a:cs typeface="Arial"/>
            </a:endParaRPr>
          </a:p>
          <a:p>
            <a:r>
              <a:rPr lang="en-US" sz="2800">
                <a:cs typeface="Arial"/>
              </a:rPr>
              <a:t>(Gottman, 1997)</a:t>
            </a:r>
            <a:endParaRPr lang="en-US"/>
          </a:p>
        </p:txBody>
      </p:sp>
    </p:spTree>
    <p:extLst>
      <p:ext uri="{BB962C8B-B14F-4D97-AF65-F5344CB8AC3E}">
        <p14:creationId xmlns:p14="http://schemas.microsoft.com/office/powerpoint/2010/main" val="759073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06DFAC-8EF4-0571-9E99-0DDC9FF047EA}"/>
              </a:ext>
            </a:extLst>
          </p:cNvPr>
          <p:cNvSpPr txBox="1">
            <a:spLocks/>
          </p:cNvSpPr>
          <p:nvPr/>
        </p:nvSpPr>
        <p:spPr>
          <a:xfrm>
            <a:off x="256430" y="5753163"/>
            <a:ext cx="9984850" cy="69868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a:solidFill>
                <a:srgbClr val="00594F"/>
              </a:solidFill>
            </a:endParaRPr>
          </a:p>
          <a:p>
            <a:pPr marL="449263" indent="-449263">
              <a:buFont typeface="Wingdings" panose="05000000000000000000" pitchFamily="2" charset="2"/>
              <a:buChar char="Ø"/>
            </a:pPr>
            <a:endParaRPr lang="en-US">
              <a:solidFill>
                <a:srgbClr val="00594F"/>
              </a:solidFill>
            </a:endParaRPr>
          </a:p>
          <a:p>
            <a:endParaRPr lang="en-GB">
              <a:solidFill>
                <a:srgbClr val="002855"/>
              </a:solidFill>
            </a:endParaRPr>
          </a:p>
        </p:txBody>
      </p:sp>
      <p:sp>
        <p:nvSpPr>
          <p:cNvPr id="14" name="Rectangle 13">
            <a:extLst>
              <a:ext uri="{FF2B5EF4-FFF2-40B4-BE49-F238E27FC236}">
                <a16:creationId xmlns:a16="http://schemas.microsoft.com/office/drawing/2014/main" id="{C64DD8C4-4848-6F8B-47D4-A18D1237E158}"/>
              </a:ext>
            </a:extLst>
          </p:cNvPr>
          <p:cNvSpPr/>
          <p:nvPr/>
        </p:nvSpPr>
        <p:spPr>
          <a:xfrm>
            <a:off x="239485" y="544286"/>
            <a:ext cx="11723913" cy="402771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7A75FD1D-76D4-FF37-2AE4-A6F289601D14}"/>
              </a:ext>
            </a:extLst>
          </p:cNvPr>
          <p:cNvGrpSpPr/>
          <p:nvPr/>
        </p:nvGrpSpPr>
        <p:grpSpPr>
          <a:xfrm>
            <a:off x="1188569" y="4958860"/>
            <a:ext cx="9648091" cy="1150497"/>
            <a:chOff x="1188569" y="4958860"/>
            <a:chExt cx="9648091" cy="1150497"/>
          </a:xfrm>
        </p:grpSpPr>
        <p:sp>
          <p:nvSpPr>
            <p:cNvPr id="7" name="TextBox 6">
              <a:extLst>
                <a:ext uri="{FF2B5EF4-FFF2-40B4-BE49-F238E27FC236}">
                  <a16:creationId xmlns:a16="http://schemas.microsoft.com/office/drawing/2014/main" id="{AB8E2651-F07D-02C2-3810-1A2B04BC36DD}"/>
                </a:ext>
              </a:extLst>
            </p:cNvPr>
            <p:cNvSpPr txBox="1"/>
            <p:nvPr/>
          </p:nvSpPr>
          <p:spPr>
            <a:xfrm>
              <a:off x="1188569" y="4970584"/>
              <a:ext cx="3962400" cy="1138773"/>
            </a:xfrm>
            <a:prstGeom prst="rect">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a:cs typeface="Calibri"/>
              </a:endParaRPr>
            </a:p>
            <a:p>
              <a:pPr algn="ctr"/>
              <a:r>
                <a:rPr lang="en-GB" sz="3200">
                  <a:latin typeface="Century Gothic"/>
                  <a:cs typeface="Calibri"/>
                </a:rPr>
                <a:t>Become Aware</a:t>
              </a:r>
            </a:p>
            <a:p>
              <a:pPr algn="ctr"/>
              <a:endParaRPr lang="en-GB">
                <a:cs typeface="Calibri"/>
              </a:endParaRPr>
            </a:p>
          </p:txBody>
        </p:sp>
        <p:sp>
          <p:nvSpPr>
            <p:cNvPr id="9" name="TextBox 8">
              <a:extLst>
                <a:ext uri="{FF2B5EF4-FFF2-40B4-BE49-F238E27FC236}">
                  <a16:creationId xmlns:a16="http://schemas.microsoft.com/office/drawing/2014/main" id="{6107EFA8-7674-D6B7-1E84-F1410FD094EC}"/>
                </a:ext>
              </a:extLst>
            </p:cNvPr>
            <p:cNvSpPr txBox="1"/>
            <p:nvPr/>
          </p:nvSpPr>
          <p:spPr>
            <a:xfrm>
              <a:off x="6874260" y="4958860"/>
              <a:ext cx="3962400" cy="1138773"/>
            </a:xfrm>
            <a:prstGeom prst="rect">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a:cs typeface="Calibri"/>
              </a:endParaRPr>
            </a:p>
            <a:p>
              <a:pPr algn="ctr"/>
              <a:r>
                <a:rPr lang="en-GB" sz="3200">
                  <a:latin typeface="Century Gothic"/>
                  <a:cs typeface="Calibri"/>
                </a:rPr>
                <a:t>Care</a:t>
              </a:r>
            </a:p>
            <a:p>
              <a:pPr algn="ctr"/>
              <a:endParaRPr lang="en-GB">
                <a:cs typeface="Calibri"/>
              </a:endParaRPr>
            </a:p>
          </p:txBody>
        </p:sp>
        <p:sp>
          <p:nvSpPr>
            <p:cNvPr id="10" name="TextBox 9">
              <a:extLst>
                <a:ext uri="{FF2B5EF4-FFF2-40B4-BE49-F238E27FC236}">
                  <a16:creationId xmlns:a16="http://schemas.microsoft.com/office/drawing/2014/main" id="{096C2D90-3169-6725-AD83-B029AC540E43}"/>
                </a:ext>
              </a:extLst>
            </p:cNvPr>
            <p:cNvSpPr txBox="1"/>
            <p:nvPr/>
          </p:nvSpPr>
          <p:spPr>
            <a:xfrm>
              <a:off x="5665839" y="5026742"/>
              <a:ext cx="105696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6000">
                  <a:cs typeface="Calibri"/>
                </a:rPr>
                <a:t>&amp;</a:t>
              </a:r>
            </a:p>
          </p:txBody>
        </p:sp>
      </p:grpSp>
      <p:sp>
        <p:nvSpPr>
          <p:cNvPr id="13" name="Content Placeholder 2">
            <a:extLst>
              <a:ext uri="{FF2B5EF4-FFF2-40B4-BE49-F238E27FC236}">
                <a16:creationId xmlns:a16="http://schemas.microsoft.com/office/drawing/2014/main" id="{976DC970-E3ED-F2E6-DA9B-332BD045A77C}"/>
              </a:ext>
            </a:extLst>
          </p:cNvPr>
          <p:cNvSpPr txBox="1">
            <a:spLocks/>
          </p:cNvSpPr>
          <p:nvPr/>
        </p:nvSpPr>
        <p:spPr>
          <a:xfrm>
            <a:off x="7127209" y="1000350"/>
            <a:ext cx="4593772" cy="3483261"/>
          </a:xfrm>
          <a:prstGeom prst="rect">
            <a:avLst/>
          </a:prstGeom>
        </p:spPr>
        <p:txBody>
          <a:bodyPr vert="horz" lIns="0" tIns="45720" rIns="0" bIns="45720" rtlCol="0" anchor="t">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8945" indent="-448945">
              <a:buFont typeface="Wingdings" panose="05000000000000000000" pitchFamily="2" charset="2"/>
              <a:buChar char="Ø"/>
            </a:pPr>
            <a:r>
              <a:rPr lang="en-US" b="1" u="sng">
                <a:solidFill>
                  <a:srgbClr val="FF0000"/>
                </a:solidFill>
              </a:rPr>
              <a:t>Become Aware:  </a:t>
            </a:r>
            <a:r>
              <a:rPr lang="en-US">
                <a:solidFill>
                  <a:srgbClr val="00594F"/>
                </a:solidFill>
              </a:rPr>
              <a:t>Notice the child’s </a:t>
            </a:r>
            <a:r>
              <a:rPr lang="en-US" err="1">
                <a:solidFill>
                  <a:srgbClr val="00594F"/>
                </a:solidFill>
              </a:rPr>
              <a:t>behaviour</a:t>
            </a:r>
            <a:r>
              <a:rPr lang="en-US">
                <a:solidFill>
                  <a:srgbClr val="00594F"/>
                </a:solidFill>
              </a:rPr>
              <a:t> and </a:t>
            </a:r>
            <a:r>
              <a:rPr lang="en-US" b="1">
                <a:solidFill>
                  <a:srgbClr val="00594F"/>
                </a:solidFill>
              </a:rPr>
              <a:t>tune in to</a:t>
            </a:r>
            <a:r>
              <a:rPr lang="en-US">
                <a:solidFill>
                  <a:srgbClr val="00594F"/>
                </a:solidFill>
              </a:rPr>
              <a:t> the emotion beneath</a:t>
            </a:r>
            <a:endParaRPr lang="en-US">
              <a:cs typeface="Calibri"/>
            </a:endParaRPr>
          </a:p>
          <a:p>
            <a:pPr marL="448945" indent="-448945">
              <a:buFont typeface="Wingdings" panose="05000000000000000000" pitchFamily="2" charset="2"/>
              <a:buChar char="Ø"/>
            </a:pPr>
            <a:r>
              <a:rPr lang="en-US" b="1">
                <a:solidFill>
                  <a:srgbClr val="FF0000"/>
                </a:solidFill>
              </a:rPr>
              <a:t>C</a:t>
            </a:r>
            <a:r>
              <a:rPr lang="en-US" b="1">
                <a:solidFill>
                  <a:srgbClr val="00594F"/>
                </a:solidFill>
              </a:rPr>
              <a:t>onnect:</a:t>
            </a:r>
            <a:r>
              <a:rPr lang="en-US">
                <a:solidFill>
                  <a:srgbClr val="00594F"/>
                </a:solidFill>
              </a:rPr>
              <a:t> Recognize emotional times as opportunities for intimacy and teaching</a:t>
            </a:r>
            <a:endParaRPr lang="en-US">
              <a:solidFill>
                <a:srgbClr val="00594F"/>
              </a:solidFill>
              <a:cs typeface="Calibri"/>
            </a:endParaRPr>
          </a:p>
          <a:p>
            <a:pPr marL="448945" indent="-448945">
              <a:buFont typeface="Wingdings" panose="05000000000000000000" pitchFamily="2" charset="2"/>
              <a:buChar char="Ø"/>
            </a:pPr>
            <a:r>
              <a:rPr lang="en-US" b="1">
                <a:solidFill>
                  <a:srgbClr val="FF0000"/>
                </a:solidFill>
              </a:rPr>
              <a:t>A</a:t>
            </a:r>
            <a:r>
              <a:rPr lang="en-US" b="1">
                <a:solidFill>
                  <a:srgbClr val="00594F"/>
                </a:solidFill>
              </a:rPr>
              <a:t>ccept: </a:t>
            </a:r>
            <a:r>
              <a:rPr lang="en-US">
                <a:solidFill>
                  <a:srgbClr val="00594F"/>
                </a:solidFill>
              </a:rPr>
              <a:t>Listen empathetically and validate child’s feelings</a:t>
            </a:r>
            <a:endParaRPr lang="en-US">
              <a:solidFill>
                <a:srgbClr val="00594F"/>
              </a:solidFill>
              <a:cs typeface="Calibri"/>
            </a:endParaRPr>
          </a:p>
          <a:p>
            <a:pPr marL="448945" indent="-448945">
              <a:buFont typeface="Wingdings" panose="05000000000000000000" pitchFamily="2" charset="2"/>
              <a:buChar char="Ø"/>
            </a:pPr>
            <a:r>
              <a:rPr lang="en-US" b="1">
                <a:solidFill>
                  <a:srgbClr val="FF0000"/>
                </a:solidFill>
              </a:rPr>
              <a:t>R</a:t>
            </a:r>
            <a:r>
              <a:rPr lang="en-US" b="1">
                <a:solidFill>
                  <a:srgbClr val="00594F"/>
                </a:solidFill>
              </a:rPr>
              <a:t>eflect: </a:t>
            </a:r>
            <a:r>
              <a:rPr lang="en-US">
                <a:solidFill>
                  <a:srgbClr val="00594F"/>
                </a:solidFill>
              </a:rPr>
              <a:t>Help the child to verbally </a:t>
            </a:r>
            <a:r>
              <a:rPr lang="en-US" b="1">
                <a:solidFill>
                  <a:srgbClr val="00594F"/>
                </a:solidFill>
              </a:rPr>
              <a:t>label</a:t>
            </a:r>
            <a:r>
              <a:rPr lang="en-US">
                <a:solidFill>
                  <a:srgbClr val="00594F"/>
                </a:solidFill>
              </a:rPr>
              <a:t> child’s emotions</a:t>
            </a:r>
            <a:endParaRPr lang="en-US">
              <a:solidFill>
                <a:srgbClr val="00594F"/>
              </a:solidFill>
              <a:cs typeface="Calibri"/>
            </a:endParaRPr>
          </a:p>
          <a:p>
            <a:pPr marL="448945" indent="-448945">
              <a:buFont typeface="Wingdings" panose="05000000000000000000" pitchFamily="2" charset="2"/>
              <a:buChar char="Ø"/>
            </a:pPr>
            <a:r>
              <a:rPr lang="en-US" b="1">
                <a:solidFill>
                  <a:srgbClr val="FF0000"/>
                </a:solidFill>
              </a:rPr>
              <a:t>E</a:t>
            </a:r>
            <a:r>
              <a:rPr lang="en-US" b="1">
                <a:solidFill>
                  <a:srgbClr val="00594F"/>
                </a:solidFill>
              </a:rPr>
              <a:t>nd Stage:</a:t>
            </a:r>
            <a:r>
              <a:rPr lang="en-US">
                <a:solidFill>
                  <a:srgbClr val="00594F"/>
                </a:solidFill>
              </a:rPr>
              <a:t> Set limits on the child’s </a:t>
            </a:r>
            <a:r>
              <a:rPr lang="en-US" err="1">
                <a:solidFill>
                  <a:srgbClr val="00594F"/>
                </a:solidFill>
              </a:rPr>
              <a:t>behaviour</a:t>
            </a:r>
            <a:r>
              <a:rPr lang="en-US">
                <a:solidFill>
                  <a:srgbClr val="00594F"/>
                </a:solidFill>
              </a:rPr>
              <a:t> whilst helping the child to </a:t>
            </a:r>
            <a:r>
              <a:rPr lang="en-US" b="1">
                <a:solidFill>
                  <a:srgbClr val="00594F"/>
                </a:solidFill>
              </a:rPr>
              <a:t>problem solve</a:t>
            </a:r>
            <a:endParaRPr lang="en-US" b="1">
              <a:solidFill>
                <a:srgbClr val="00594F"/>
              </a:solidFill>
              <a:cs typeface="Calibri"/>
            </a:endParaRPr>
          </a:p>
          <a:p>
            <a:pPr marL="0" indent="0">
              <a:buFont typeface="Calibri" panose="020F0502020204030204" pitchFamily="34" charset="0"/>
              <a:buNone/>
            </a:pPr>
            <a:endParaRPr lang="en-US">
              <a:solidFill>
                <a:srgbClr val="00594F"/>
              </a:solidFill>
            </a:endParaRPr>
          </a:p>
          <a:p>
            <a:pPr marL="448945" indent="-448945">
              <a:buFont typeface="Wingdings" panose="05000000000000000000" pitchFamily="2" charset="2"/>
              <a:buChar char="Ø"/>
            </a:pPr>
            <a:endParaRPr lang="en-US">
              <a:solidFill>
                <a:srgbClr val="00594F"/>
              </a:solidFill>
              <a:cs typeface="Calibri" panose="020F0502020204030204"/>
            </a:endParaRPr>
          </a:p>
          <a:p>
            <a:pPr marL="448945" indent="-448945">
              <a:buFont typeface="Wingdings" panose="05000000000000000000" pitchFamily="2" charset="2"/>
              <a:buChar char="Ø"/>
            </a:pPr>
            <a:endParaRPr lang="en-US">
              <a:solidFill>
                <a:srgbClr val="00594F"/>
              </a:solidFill>
              <a:cs typeface="Calibri" panose="020F0502020204030204"/>
            </a:endParaRPr>
          </a:p>
          <a:p>
            <a:endParaRPr lang="en-GB">
              <a:solidFill>
                <a:srgbClr val="002855"/>
              </a:solidFill>
            </a:endParaRPr>
          </a:p>
        </p:txBody>
      </p:sp>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a:xfrm>
            <a:off x="1010408" y="312688"/>
            <a:ext cx="9857678" cy="1450757"/>
          </a:xfrm>
        </p:spPr>
        <p:txBody>
          <a:bodyPr/>
          <a:lstStyle/>
          <a:p>
            <a:r>
              <a:rPr lang="en-US">
                <a:solidFill>
                  <a:srgbClr val="00594F"/>
                </a:solidFill>
              </a:rPr>
              <a:t>Key Take Aways:</a:t>
            </a:r>
            <a:endParaRPr lang="en-GB">
              <a:solidFill>
                <a:srgbClr val="00594F"/>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a:xfrm>
            <a:off x="1084990" y="1845734"/>
            <a:ext cx="10070690" cy="2450199"/>
          </a:xfrm>
        </p:spPr>
        <p:txBody>
          <a:bodyPr vert="horz" lIns="0" tIns="45720" rIns="0" bIns="45720" rtlCol="0" anchor="t">
            <a:normAutofit/>
          </a:bodyPr>
          <a:lstStyle/>
          <a:p>
            <a:pPr marL="448945" indent="-448945">
              <a:buFont typeface="Wingdings" panose="05000000000000000000" pitchFamily="2" charset="2"/>
              <a:buChar char="Ø"/>
            </a:pPr>
            <a:r>
              <a:rPr lang="en-US" b="1">
                <a:solidFill>
                  <a:srgbClr val="00594F"/>
                </a:solidFill>
              </a:rPr>
              <a:t>The A B C Approach:</a:t>
            </a:r>
            <a:endParaRPr lang="en-US"/>
          </a:p>
          <a:p>
            <a:pPr marL="0" indent="0">
              <a:buNone/>
            </a:pPr>
            <a:endParaRPr lang="en-US" b="1">
              <a:solidFill>
                <a:srgbClr val="00594F"/>
              </a:solidFill>
            </a:endParaRPr>
          </a:p>
          <a:p>
            <a:pPr marL="0" indent="0">
              <a:buNone/>
            </a:pPr>
            <a:r>
              <a:rPr lang="en-US" b="1">
                <a:solidFill>
                  <a:srgbClr val="00594F"/>
                </a:solidFill>
              </a:rPr>
              <a:t>A:  </a:t>
            </a:r>
            <a:r>
              <a:rPr lang="en-US" err="1">
                <a:solidFill>
                  <a:srgbClr val="00594F"/>
                </a:solidFill>
              </a:rPr>
              <a:t>Empathise</a:t>
            </a:r>
            <a:r>
              <a:rPr lang="en-US">
                <a:solidFill>
                  <a:srgbClr val="00594F"/>
                </a:solidFill>
              </a:rPr>
              <a:t>, validate and label </a:t>
            </a:r>
            <a:endParaRPr lang="en-US">
              <a:solidFill>
                <a:srgbClr val="FF0000"/>
              </a:solidFill>
              <a:cs typeface="Calibri"/>
            </a:endParaRPr>
          </a:p>
          <a:p>
            <a:pPr marL="0" indent="0">
              <a:buNone/>
            </a:pPr>
            <a:r>
              <a:rPr lang="en-US" b="1">
                <a:solidFill>
                  <a:srgbClr val="00594F"/>
                </a:solidFill>
              </a:rPr>
              <a:t>B:  </a:t>
            </a:r>
            <a:r>
              <a:rPr lang="en-US">
                <a:solidFill>
                  <a:srgbClr val="00594F"/>
                </a:solidFill>
              </a:rPr>
              <a:t>Set limits - clear boundaries whilst preserving dignity</a:t>
            </a:r>
            <a:r>
              <a:rPr lang="en-US">
                <a:solidFill>
                  <a:srgbClr val="FF0000"/>
                </a:solidFill>
              </a:rPr>
              <a:t> </a:t>
            </a:r>
            <a:endParaRPr lang="en-US">
              <a:solidFill>
                <a:srgbClr val="FF0000"/>
              </a:solidFill>
              <a:cs typeface="Calibri"/>
            </a:endParaRPr>
          </a:p>
          <a:p>
            <a:pPr marL="0" indent="0">
              <a:buNone/>
            </a:pPr>
            <a:r>
              <a:rPr lang="en-US" b="1">
                <a:solidFill>
                  <a:srgbClr val="00594F"/>
                </a:solidFill>
              </a:rPr>
              <a:t>C:  </a:t>
            </a:r>
            <a:r>
              <a:rPr lang="en-US">
                <a:solidFill>
                  <a:srgbClr val="00594F"/>
                </a:solidFill>
              </a:rPr>
              <a:t>Problem solving (calm, relaxed, rational state)</a:t>
            </a:r>
          </a:p>
          <a:p>
            <a:pPr marL="0" indent="0">
              <a:buNone/>
            </a:pPr>
            <a:endParaRPr lang="en-US">
              <a:solidFill>
                <a:srgbClr val="00594F"/>
              </a:solidFill>
            </a:endParaRPr>
          </a:p>
          <a:p>
            <a:pPr marL="0" indent="0">
              <a:buNone/>
            </a:pPr>
            <a:endParaRPr lang="en-US">
              <a:solidFill>
                <a:srgbClr val="00594F"/>
              </a:solidFill>
              <a:cs typeface="Calibri" panose="020F0502020204030204"/>
            </a:endParaRPr>
          </a:p>
          <a:p>
            <a:pPr marL="0" indent="0">
              <a:buNone/>
            </a:pPr>
            <a:endParaRPr lang="en-US">
              <a:solidFill>
                <a:srgbClr val="00594F"/>
              </a:solidFill>
              <a:cs typeface="Calibri" panose="020F0502020204030204"/>
            </a:endParaRPr>
          </a:p>
          <a:p>
            <a:pPr marL="0" indent="0">
              <a:buNone/>
            </a:pPr>
            <a:endParaRPr lang="en-US" b="1" i="1" u="sng">
              <a:solidFill>
                <a:srgbClr val="00594F"/>
              </a:solidFill>
              <a:cs typeface="Calibri"/>
            </a:endParaRPr>
          </a:p>
          <a:p>
            <a:pPr marL="448945" indent="-448945">
              <a:buFont typeface="Wingdings" panose="05000000000000000000" pitchFamily="2" charset="2"/>
              <a:buChar char="Ø"/>
            </a:pPr>
            <a:endParaRPr lang="en-US">
              <a:solidFill>
                <a:srgbClr val="00594F"/>
              </a:solidFill>
              <a:cs typeface="Calibri" panose="020F0502020204030204"/>
            </a:endParaRPr>
          </a:p>
          <a:p>
            <a:pPr marL="448945" indent="-448945">
              <a:buFont typeface="Wingdings" panose="05000000000000000000" pitchFamily="2" charset="2"/>
              <a:buChar char="Ø"/>
            </a:pPr>
            <a:endParaRPr lang="en-US">
              <a:solidFill>
                <a:srgbClr val="00594F"/>
              </a:solidFill>
              <a:cs typeface="Calibri" panose="020F0502020204030204"/>
            </a:endParaRPr>
          </a:p>
          <a:p>
            <a:endParaRPr lang="en-GB">
              <a:solidFill>
                <a:srgbClr val="002855"/>
              </a:solidFill>
            </a:endParaRPr>
          </a:p>
        </p:txBody>
      </p:sp>
    </p:spTree>
    <p:extLst>
      <p:ext uri="{BB962C8B-B14F-4D97-AF65-F5344CB8AC3E}">
        <p14:creationId xmlns:p14="http://schemas.microsoft.com/office/powerpoint/2010/main" val="147732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a:xfrm>
            <a:off x="383602" y="263527"/>
            <a:ext cx="11808398" cy="1450757"/>
          </a:xfrm>
        </p:spPr>
        <p:txBody>
          <a:bodyPr/>
          <a:lstStyle/>
          <a:p>
            <a:r>
              <a:rPr lang="en-US">
                <a:solidFill>
                  <a:srgbClr val="00594F"/>
                </a:solidFill>
              </a:rPr>
              <a:t>Key Take Aways: Impacts of Emotion Coaching</a:t>
            </a:r>
            <a:endParaRPr lang="en-GB">
              <a:solidFill>
                <a:srgbClr val="00594F"/>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a:xfrm>
            <a:off x="382173" y="1599549"/>
            <a:ext cx="11629291" cy="4023360"/>
          </a:xfrm>
        </p:spPr>
        <p:txBody>
          <a:bodyPr vert="horz" lIns="0" tIns="45720" rIns="0" bIns="45720" rtlCol="0" anchor="t">
            <a:normAutofit/>
          </a:bodyPr>
          <a:lstStyle/>
          <a:p>
            <a:pPr marL="0" indent="0" algn="l" rtl="0" fontAlgn="base">
              <a:buNone/>
            </a:pPr>
            <a:endParaRPr lang="en-US" sz="1800" b="0" i="0">
              <a:solidFill>
                <a:srgbClr val="000000"/>
              </a:solidFill>
              <a:effectLst/>
              <a:latin typeface="Calibri" panose="020F0502020204030204" pitchFamily="34" charset="0"/>
            </a:endParaRPr>
          </a:p>
          <a:p>
            <a:pPr fontAlgn="base">
              <a:buFont typeface="Wingdings" panose="05000000000000000000" pitchFamily="2" charset="2"/>
              <a:buChar char="Ø"/>
            </a:pPr>
            <a:r>
              <a:rPr lang="en-US" sz="1800">
                <a:solidFill>
                  <a:schemeClr val="tx1"/>
                </a:solidFill>
                <a:latin typeface="Century Gothic"/>
                <a:cs typeface="Calibri"/>
              </a:rPr>
              <a:t> Creating a culture of positive relationships throughout school between pupils and staff. </a:t>
            </a:r>
          </a:p>
          <a:p>
            <a:pPr>
              <a:buFont typeface="Wingdings" panose="05000000000000000000" pitchFamily="2" charset="2"/>
              <a:buChar char="Ø"/>
            </a:pPr>
            <a:r>
              <a:rPr lang="en-US" sz="1800">
                <a:solidFill>
                  <a:schemeClr val="tx1"/>
                </a:solidFill>
                <a:latin typeface="Century Gothic"/>
                <a:cs typeface="Calibri"/>
              </a:rPr>
              <a:t> Increased buy-in from pupils in the classroom</a:t>
            </a:r>
          </a:p>
          <a:p>
            <a:pPr>
              <a:buFont typeface="Wingdings" panose="05000000000000000000" pitchFamily="2" charset="2"/>
              <a:buChar char="Ø"/>
            </a:pPr>
            <a:r>
              <a:rPr lang="en-US" sz="1800">
                <a:solidFill>
                  <a:schemeClr val="tx1"/>
                </a:solidFill>
                <a:latin typeface="Century Gothic"/>
                <a:cs typeface="Calibri"/>
              </a:rPr>
              <a:t> </a:t>
            </a:r>
            <a:r>
              <a:rPr lang="en-US" sz="1800" b="0" i="0">
                <a:solidFill>
                  <a:schemeClr val="tx1"/>
                </a:solidFill>
                <a:effectLst/>
                <a:latin typeface="Century Gothic"/>
                <a:cs typeface="Calibri"/>
              </a:rPr>
              <a:t>Decreased suspensions and permanent exclusions </a:t>
            </a:r>
            <a:endParaRPr lang="en-US">
              <a:solidFill>
                <a:schemeClr val="tx1"/>
              </a:solidFill>
              <a:latin typeface="Century Gothic"/>
              <a:cs typeface="Calibri"/>
            </a:endParaRPr>
          </a:p>
          <a:p>
            <a:pPr fontAlgn="base">
              <a:buFont typeface="Wingdings" panose="05000000000000000000" pitchFamily="2" charset="2"/>
              <a:buChar char="Ø"/>
            </a:pPr>
            <a:r>
              <a:rPr lang="en-US" sz="1800">
                <a:solidFill>
                  <a:schemeClr val="tx1"/>
                </a:solidFill>
                <a:latin typeface="Century Gothic"/>
                <a:cs typeface="Calibri"/>
              </a:rPr>
              <a:t> </a:t>
            </a:r>
            <a:r>
              <a:rPr lang="en-US" sz="1800" b="0" i="0">
                <a:solidFill>
                  <a:schemeClr val="tx1"/>
                </a:solidFill>
                <a:effectLst/>
                <a:latin typeface="Century Gothic"/>
                <a:cs typeface="Calibri"/>
              </a:rPr>
              <a:t>Increase in academic attainment </a:t>
            </a:r>
          </a:p>
          <a:p>
            <a:pPr fontAlgn="base">
              <a:buFont typeface="Wingdings" panose="05000000000000000000" pitchFamily="2" charset="2"/>
              <a:buChar char="Ø"/>
            </a:pPr>
            <a:r>
              <a:rPr lang="en-US" sz="1800">
                <a:solidFill>
                  <a:schemeClr val="tx1"/>
                </a:solidFill>
                <a:latin typeface="Century Gothic"/>
                <a:cs typeface="Calibri"/>
              </a:rPr>
              <a:t> </a:t>
            </a:r>
            <a:r>
              <a:rPr lang="en-US" sz="1800" b="0" i="0">
                <a:solidFill>
                  <a:schemeClr val="tx1"/>
                </a:solidFill>
                <a:effectLst/>
                <a:latin typeface="Century Gothic"/>
                <a:cs typeface="Calibri"/>
              </a:rPr>
              <a:t>The offering of specialist provision for pupils with SEMH </a:t>
            </a:r>
          </a:p>
          <a:p>
            <a:pPr fontAlgn="base">
              <a:buFont typeface="Wingdings" panose="05000000000000000000" pitchFamily="2" charset="2"/>
              <a:buChar char="Ø"/>
            </a:pPr>
            <a:r>
              <a:rPr lang="en-US" sz="1800">
                <a:solidFill>
                  <a:schemeClr val="tx1"/>
                </a:solidFill>
                <a:latin typeface="Century Gothic"/>
                <a:cs typeface="Calibri"/>
              </a:rPr>
              <a:t> </a:t>
            </a:r>
            <a:r>
              <a:rPr lang="en-US" sz="1800" b="0" i="0">
                <a:solidFill>
                  <a:schemeClr val="tx1"/>
                </a:solidFill>
                <a:effectLst/>
                <a:latin typeface="Century Gothic"/>
                <a:cs typeface="Calibri"/>
              </a:rPr>
              <a:t>Potential decrease in staff absence</a:t>
            </a:r>
          </a:p>
          <a:p>
            <a:pPr fontAlgn="base">
              <a:buFont typeface="Wingdings" panose="05000000000000000000" pitchFamily="2" charset="2"/>
              <a:buChar char="Ø"/>
            </a:pPr>
            <a:r>
              <a:rPr lang="en-US" sz="1800">
                <a:solidFill>
                  <a:schemeClr val="tx1"/>
                </a:solidFill>
                <a:latin typeface="Century Gothic"/>
                <a:cs typeface="Calibri"/>
              </a:rPr>
              <a:t> </a:t>
            </a:r>
            <a:r>
              <a:rPr lang="en-US" sz="1800" b="0" i="0">
                <a:solidFill>
                  <a:schemeClr val="tx1"/>
                </a:solidFill>
                <a:effectLst/>
                <a:latin typeface="Century Gothic"/>
                <a:cs typeface="Calibri"/>
              </a:rPr>
              <a:t>Increase emotional wellbeing for pupils (and their families) </a:t>
            </a:r>
          </a:p>
          <a:p>
            <a:pPr algn="l" rtl="0" fontAlgn="base">
              <a:buFont typeface="Wingdings" panose="05000000000000000000" pitchFamily="2" charset="2"/>
              <a:buChar char="Ø"/>
            </a:pPr>
            <a:r>
              <a:rPr lang="en-US" sz="1800" b="0" i="0">
                <a:solidFill>
                  <a:schemeClr val="tx1"/>
                </a:solidFill>
                <a:effectLst/>
                <a:latin typeface="Century Gothic"/>
                <a:cs typeface="Calibri"/>
              </a:rPr>
              <a:t>“Pupils’ level of satisfaction with their relationships with teachers is the most important contributory factor to their overall happiness at school” (Rees et al, 2013)</a:t>
            </a:r>
            <a:r>
              <a:rPr lang="en-US" sz="1800" b="0" i="0">
                <a:solidFill>
                  <a:srgbClr val="000000"/>
                </a:solidFill>
                <a:effectLst/>
                <a:latin typeface="Calibri"/>
                <a:cs typeface="Calibri"/>
              </a:rPr>
              <a:t> </a:t>
            </a:r>
          </a:p>
          <a:p>
            <a:pPr marL="448945" indent="-448945">
              <a:buFont typeface="Wingdings" panose="05000000000000000000" pitchFamily="2" charset="2"/>
              <a:buChar char="Ø"/>
            </a:pPr>
            <a:endParaRPr lang="en-US">
              <a:solidFill>
                <a:srgbClr val="00594F"/>
              </a:solidFill>
              <a:cs typeface="Calibri" panose="020F0502020204030204"/>
            </a:endParaRPr>
          </a:p>
          <a:p>
            <a:pPr marL="448945" indent="-448945">
              <a:buFont typeface="Wingdings" panose="05000000000000000000" pitchFamily="2" charset="2"/>
              <a:buChar char="Ø"/>
            </a:pPr>
            <a:endParaRPr lang="en-US">
              <a:solidFill>
                <a:srgbClr val="00594F"/>
              </a:solidFill>
              <a:cs typeface="Calibri" panose="020F0502020204030204"/>
            </a:endParaRPr>
          </a:p>
          <a:p>
            <a:endParaRPr lang="en-GB">
              <a:solidFill>
                <a:srgbClr val="002855"/>
              </a:solidFill>
            </a:endParaRPr>
          </a:p>
        </p:txBody>
      </p:sp>
    </p:spTree>
    <p:extLst>
      <p:ext uri="{BB962C8B-B14F-4D97-AF65-F5344CB8AC3E}">
        <p14:creationId xmlns:p14="http://schemas.microsoft.com/office/powerpoint/2010/main" val="875702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Diagram, text&#10;&#10;Description automatically generated">
            <a:extLst>
              <a:ext uri="{FF2B5EF4-FFF2-40B4-BE49-F238E27FC236}">
                <a16:creationId xmlns:a16="http://schemas.microsoft.com/office/drawing/2014/main" id="{7829B4DB-C7A2-B05C-8CBB-A405418BD210}"/>
              </a:ext>
            </a:extLst>
          </p:cNvPr>
          <p:cNvPicPr>
            <a:picLocks noGrp="1" noChangeAspect="1"/>
          </p:cNvPicPr>
          <p:nvPr>
            <p:ph idx="1"/>
          </p:nvPr>
        </p:nvPicPr>
        <p:blipFill>
          <a:blip r:embed="rId2"/>
          <a:stretch>
            <a:fillRect/>
          </a:stretch>
        </p:blipFill>
        <p:spPr>
          <a:xfrm>
            <a:off x="1987442" y="145888"/>
            <a:ext cx="8008444" cy="6086621"/>
          </a:xfrm>
        </p:spPr>
      </p:pic>
    </p:spTree>
    <p:extLst>
      <p:ext uri="{BB962C8B-B14F-4D97-AF65-F5344CB8AC3E}">
        <p14:creationId xmlns:p14="http://schemas.microsoft.com/office/powerpoint/2010/main" val="556120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739B-5759-3021-EB1C-B8FE2184C9C6}"/>
              </a:ext>
            </a:extLst>
          </p:cNvPr>
          <p:cNvSpPr>
            <a:spLocks noGrp="1"/>
          </p:cNvSpPr>
          <p:nvPr>
            <p:ph type="title"/>
          </p:nvPr>
        </p:nvSpPr>
        <p:spPr>
          <a:xfrm>
            <a:off x="1111391" y="60825"/>
            <a:ext cx="10058400" cy="1450757"/>
          </a:xfrm>
        </p:spPr>
        <p:txBody>
          <a:bodyPr/>
          <a:lstStyle/>
          <a:p>
            <a:r>
              <a:rPr lang="en-GB" b="1">
                <a:solidFill>
                  <a:schemeClr val="tx1"/>
                </a:solidFill>
                <a:latin typeface="Century Gothic"/>
                <a:cs typeface="Calibri Light"/>
              </a:rPr>
              <a:t>Parent/Carer feedback</a:t>
            </a:r>
            <a:endParaRPr lang="en-GB" b="1">
              <a:solidFill>
                <a:schemeClr val="tx1"/>
              </a:solidFill>
              <a:latin typeface="Calibri Light" panose="020F0302020204030204"/>
              <a:cs typeface="Calibri Light" panose="020F0302020204030204"/>
            </a:endParaRPr>
          </a:p>
        </p:txBody>
      </p:sp>
      <p:sp>
        <p:nvSpPr>
          <p:cNvPr id="5" name="Title 1">
            <a:extLst>
              <a:ext uri="{FF2B5EF4-FFF2-40B4-BE49-F238E27FC236}">
                <a16:creationId xmlns:a16="http://schemas.microsoft.com/office/drawing/2014/main" id="{C15C38EF-3393-AE63-D6D3-7FDEEB7A0DD3}"/>
              </a:ext>
            </a:extLst>
          </p:cNvPr>
          <p:cNvSpPr txBox="1">
            <a:spLocks/>
          </p:cNvSpPr>
          <p:nvPr/>
        </p:nvSpPr>
        <p:spPr>
          <a:xfrm>
            <a:off x="1108569" y="5338381"/>
            <a:ext cx="1005840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600">
                <a:solidFill>
                  <a:schemeClr val="tx1"/>
                </a:solidFill>
                <a:latin typeface="Century Gothic"/>
                <a:cs typeface="Calibri Light"/>
              </a:rPr>
              <a:t>We will shortly be sharing a link for an online questionnaire to gather stakeholder feedback on mental health provision at  HMS.</a:t>
            </a:r>
          </a:p>
          <a:p>
            <a:br>
              <a:rPr lang="en-GB" sz="3600">
                <a:solidFill>
                  <a:schemeClr val="tx1"/>
                </a:solidFill>
                <a:latin typeface="Century Gothic"/>
                <a:cs typeface="Calibri Light"/>
              </a:rPr>
            </a:br>
            <a:r>
              <a:rPr lang="en-GB" sz="3600">
                <a:solidFill>
                  <a:schemeClr val="tx1"/>
                </a:solidFill>
                <a:latin typeface="Century Gothic"/>
                <a:cs typeface="Calibri Light"/>
              </a:rPr>
              <a:t>We have developed a draft policy for social, emotional and mental health and value your views.</a:t>
            </a:r>
          </a:p>
          <a:p>
            <a:endParaRPr lang="en-GB" sz="3600">
              <a:solidFill>
                <a:schemeClr val="tx1"/>
              </a:solidFill>
              <a:latin typeface="Century Gothic"/>
              <a:cs typeface="Calibri Light"/>
            </a:endParaRPr>
          </a:p>
          <a:p>
            <a:endParaRPr lang="en-GB" sz="3600">
              <a:solidFill>
                <a:schemeClr val="tx1"/>
              </a:solidFill>
              <a:latin typeface="Century Gothic"/>
              <a:cs typeface="Calibri Light"/>
            </a:endParaRPr>
          </a:p>
        </p:txBody>
      </p:sp>
    </p:spTree>
    <p:extLst>
      <p:ext uri="{BB962C8B-B14F-4D97-AF65-F5344CB8AC3E}">
        <p14:creationId xmlns:p14="http://schemas.microsoft.com/office/powerpoint/2010/main" val="329390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3725E6-853F-42DA-9DF4-C789D915E40F}"/>
              </a:ext>
            </a:extLst>
          </p:cNvPr>
          <p:cNvSpPr txBox="1"/>
          <p:nvPr/>
        </p:nvSpPr>
        <p:spPr>
          <a:xfrm>
            <a:off x="1322949" y="3013262"/>
            <a:ext cx="9549442" cy="2831544"/>
          </a:xfrm>
          <a:prstGeom prst="rect">
            <a:avLst/>
          </a:prstGeom>
          <a:noFill/>
        </p:spPr>
        <p:txBody>
          <a:bodyPr wrap="square" lIns="91440" tIns="45720" rIns="91440" bIns="45720" rtlCol="0" anchor="t">
            <a:spAutoFit/>
          </a:bodyPr>
          <a:lstStyle/>
          <a:p>
            <a:pPr algn="ctr"/>
            <a:r>
              <a:rPr lang="en-US" sz="6600"/>
              <a:t>THANK YOU</a:t>
            </a:r>
          </a:p>
          <a:p>
            <a:pPr algn="ctr"/>
            <a:endParaRPr lang="en-US" sz="2800">
              <a:solidFill>
                <a:srgbClr val="00594F"/>
              </a:solidFill>
              <a:cs typeface="Calibri"/>
            </a:endParaRPr>
          </a:p>
          <a:p>
            <a:pPr algn="ctr"/>
            <a:endParaRPr lang="en-US" sz="4400">
              <a:solidFill>
                <a:srgbClr val="00594F"/>
              </a:solidFill>
            </a:endParaRPr>
          </a:p>
          <a:p>
            <a:pPr algn="ctr"/>
            <a:r>
              <a:rPr lang="en-US" sz="4000">
                <a:solidFill>
                  <a:schemeClr val="tx2"/>
                </a:solidFill>
              </a:rPr>
              <a:t>Any questions? </a:t>
            </a:r>
            <a:endParaRPr lang="en-GB" sz="4000">
              <a:solidFill>
                <a:schemeClr val="tx2"/>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294D553D-4D98-F81C-EC47-E03E365664B4}"/>
              </a:ext>
            </a:extLst>
          </p:cNvPr>
          <p:cNvPicPr>
            <a:picLocks noChangeAspect="1"/>
          </p:cNvPicPr>
          <p:nvPr/>
        </p:nvPicPr>
        <p:blipFill rotWithShape="1">
          <a:blip r:embed="rId2">
            <a:extLst>
              <a:ext uri="{28A0092B-C50C-407E-A947-70E740481C1C}">
                <a14:useLocalDpi xmlns:a14="http://schemas.microsoft.com/office/drawing/2010/main" val="0"/>
              </a:ext>
            </a:extLst>
          </a:blip>
          <a:srcRect l="8798" t="20283" r="9227" b="12136"/>
          <a:stretch/>
        </p:blipFill>
        <p:spPr>
          <a:xfrm>
            <a:off x="3517752" y="801285"/>
            <a:ext cx="5387107" cy="196260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206908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A1D0E9-B72E-DC5E-C049-383990857E54}"/>
              </a:ext>
            </a:extLst>
          </p:cNvPr>
          <p:cNvSpPr txBox="1"/>
          <p:nvPr/>
        </p:nvSpPr>
        <p:spPr>
          <a:xfrm>
            <a:off x="410307" y="2895600"/>
            <a:ext cx="71393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https://www.bbc.co.uk/news/health-46306241</a:t>
            </a:r>
            <a:endParaRPr lang="en-US"/>
          </a:p>
          <a:p>
            <a:endParaRPr lang="en-US">
              <a:cs typeface="Calibri"/>
            </a:endParaRPr>
          </a:p>
        </p:txBody>
      </p:sp>
      <p:sp>
        <p:nvSpPr>
          <p:cNvPr id="5" name="TextBox 4">
            <a:extLst>
              <a:ext uri="{FF2B5EF4-FFF2-40B4-BE49-F238E27FC236}">
                <a16:creationId xmlns:a16="http://schemas.microsoft.com/office/drawing/2014/main" id="{A9275BD4-82C6-5315-3A45-6EB4CE5E30EA}"/>
              </a:ext>
            </a:extLst>
          </p:cNvPr>
          <p:cNvSpPr txBox="1"/>
          <p:nvPr/>
        </p:nvSpPr>
        <p:spPr>
          <a:xfrm>
            <a:off x="410307" y="2086708"/>
            <a:ext cx="1137138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https://digital.nhs.uk/data-and-information/publications/statistical/mental-health-of-children-and-young-people-in-england/2017/2017</a:t>
            </a:r>
            <a:endParaRPr lang="en-US"/>
          </a:p>
          <a:p>
            <a:endParaRPr lang="en-US">
              <a:cs typeface="Calibri"/>
            </a:endParaRPr>
          </a:p>
        </p:txBody>
      </p:sp>
      <p:sp>
        <p:nvSpPr>
          <p:cNvPr id="3" name="Title 1">
            <a:extLst>
              <a:ext uri="{FF2B5EF4-FFF2-40B4-BE49-F238E27FC236}">
                <a16:creationId xmlns:a16="http://schemas.microsoft.com/office/drawing/2014/main" id="{9FB072E5-883A-1B4F-9F45-101D2550E6C5}"/>
              </a:ext>
            </a:extLst>
          </p:cNvPr>
          <p:cNvSpPr>
            <a:spLocks noGrp="1"/>
          </p:cNvSpPr>
          <p:nvPr>
            <p:ph type="title"/>
          </p:nvPr>
        </p:nvSpPr>
        <p:spPr>
          <a:xfrm>
            <a:off x="1111391" y="60825"/>
            <a:ext cx="10058400" cy="1450757"/>
          </a:xfrm>
        </p:spPr>
        <p:txBody>
          <a:bodyPr/>
          <a:lstStyle/>
          <a:p>
            <a:r>
              <a:rPr lang="en-GB" b="1">
                <a:solidFill>
                  <a:schemeClr val="tx1"/>
                </a:solidFill>
                <a:latin typeface="Century Gothic"/>
                <a:cs typeface="Calibri Light"/>
              </a:rPr>
              <a:t>Additional literature sources</a:t>
            </a:r>
            <a:endParaRPr lang="en-GB" b="1">
              <a:solidFill>
                <a:schemeClr val="tx1"/>
              </a:solidFill>
              <a:latin typeface="Calibri Light" panose="020F0302020204030204"/>
              <a:cs typeface="Calibri Light" panose="020F0302020204030204"/>
            </a:endParaRPr>
          </a:p>
        </p:txBody>
      </p:sp>
    </p:spTree>
    <p:extLst>
      <p:ext uri="{BB962C8B-B14F-4D97-AF65-F5344CB8AC3E}">
        <p14:creationId xmlns:p14="http://schemas.microsoft.com/office/powerpoint/2010/main" val="1200693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053A34-88F3-7D10-FA8D-170232F11704}"/>
              </a:ext>
            </a:extLst>
          </p:cNvPr>
          <p:cNvSpPr txBox="1"/>
          <p:nvPr/>
        </p:nvSpPr>
        <p:spPr>
          <a:xfrm>
            <a:off x="1330036" y="175556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https://youtu.be/AjOL_dXPp9Q</a:t>
            </a:r>
          </a:p>
        </p:txBody>
      </p:sp>
    </p:spTree>
    <p:extLst>
      <p:ext uri="{BB962C8B-B14F-4D97-AF65-F5344CB8AC3E}">
        <p14:creationId xmlns:p14="http://schemas.microsoft.com/office/powerpoint/2010/main" val="244165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46F60-B2BD-39A7-CA0E-99E71A73D03C}"/>
              </a:ext>
            </a:extLst>
          </p:cNvPr>
          <p:cNvSpPr>
            <a:spLocks noGrp="1"/>
          </p:cNvSpPr>
          <p:nvPr>
            <p:ph type="title"/>
          </p:nvPr>
        </p:nvSpPr>
        <p:spPr/>
        <p:txBody>
          <a:bodyPr/>
          <a:lstStyle/>
          <a:p>
            <a:r>
              <a:rPr lang="en-GB" b="1">
                <a:solidFill>
                  <a:schemeClr val="tx1"/>
                </a:solidFill>
                <a:latin typeface="Century Gothic"/>
                <a:cs typeface="Calibri Light"/>
              </a:rPr>
              <a:t>Facts and figures</a:t>
            </a:r>
            <a:endParaRPr lang="en-GB">
              <a:solidFill>
                <a:schemeClr val="tx1"/>
              </a:solidFill>
              <a:latin typeface="Century Gothic"/>
            </a:endParaRPr>
          </a:p>
        </p:txBody>
      </p:sp>
      <p:sp>
        <p:nvSpPr>
          <p:cNvPr id="3" name="Content Placeholder 2">
            <a:extLst>
              <a:ext uri="{FF2B5EF4-FFF2-40B4-BE49-F238E27FC236}">
                <a16:creationId xmlns:a16="http://schemas.microsoft.com/office/drawing/2014/main" id="{E6E8CB76-6BF1-4333-3AE2-929376669712}"/>
              </a:ext>
            </a:extLst>
          </p:cNvPr>
          <p:cNvSpPr>
            <a:spLocks noGrp="1"/>
          </p:cNvSpPr>
          <p:nvPr>
            <p:ph idx="1"/>
          </p:nvPr>
        </p:nvSpPr>
        <p:spPr>
          <a:xfrm>
            <a:off x="1144172" y="1845734"/>
            <a:ext cx="10058401" cy="4023360"/>
          </a:xfrm>
        </p:spPr>
        <p:txBody>
          <a:bodyPr vert="horz" lIns="0" tIns="45720" rIns="0" bIns="45720" rtlCol="0" anchor="t">
            <a:noAutofit/>
          </a:bodyPr>
          <a:lstStyle/>
          <a:p>
            <a:pPr marL="448945" indent="-448945">
              <a:buFont typeface="Wingdings" panose="020F0502020204030204" pitchFamily="34" charset="0"/>
              <a:buChar char="Ø"/>
            </a:pPr>
            <a:r>
              <a:rPr lang="en-GB" sz="1800" b="1">
                <a:solidFill>
                  <a:schemeClr val="tx1"/>
                </a:solidFill>
                <a:latin typeface="Century Gothic"/>
                <a:ea typeface="+mn-lt"/>
                <a:cs typeface="+mn-lt"/>
              </a:rPr>
              <a:t>One in six</a:t>
            </a:r>
            <a:r>
              <a:rPr lang="en-GB" sz="1800">
                <a:solidFill>
                  <a:schemeClr val="tx1"/>
                </a:solidFill>
                <a:latin typeface="Century Gothic"/>
                <a:ea typeface="+mn-lt"/>
                <a:cs typeface="+mn-lt"/>
              </a:rPr>
              <a:t> children aged five to 16 were identified as having a </a:t>
            </a:r>
            <a:r>
              <a:rPr lang="en-GB" sz="1800" b="1">
                <a:solidFill>
                  <a:schemeClr val="tx1"/>
                </a:solidFill>
                <a:latin typeface="Century Gothic"/>
                <a:ea typeface="+mn-lt"/>
                <a:cs typeface="+mn-lt"/>
              </a:rPr>
              <a:t>probable mental health problem </a:t>
            </a:r>
            <a:r>
              <a:rPr lang="en-GB" sz="1800">
                <a:solidFill>
                  <a:schemeClr val="tx1"/>
                </a:solidFill>
                <a:latin typeface="Century Gothic"/>
                <a:ea typeface="+mn-lt"/>
                <a:cs typeface="+mn-lt"/>
              </a:rPr>
              <a:t>in July 2021, a huge increase from one in nine in 2017. That’s five children in every classroom (</a:t>
            </a:r>
            <a:r>
              <a:rPr lang="en-GB" sz="1800" err="1">
                <a:solidFill>
                  <a:schemeClr val="tx1"/>
                </a:solidFill>
                <a:latin typeface="Century Gothic"/>
                <a:ea typeface="+mn-lt"/>
                <a:cs typeface="+mn-lt"/>
              </a:rPr>
              <a:t>i</a:t>
            </a:r>
            <a:r>
              <a:rPr lang="en-GB" sz="1800">
                <a:solidFill>
                  <a:schemeClr val="tx1"/>
                </a:solidFill>
                <a:latin typeface="Century Gothic"/>
                <a:ea typeface="+mn-lt"/>
                <a:cs typeface="+mn-lt"/>
              </a:rPr>
              <a:t>).</a:t>
            </a:r>
          </a:p>
          <a:p>
            <a:pPr marL="448945" indent="-448945">
              <a:buFont typeface="Wingdings" panose="020F0502020204030204" pitchFamily="34" charset="0"/>
              <a:buChar char="Ø"/>
            </a:pPr>
            <a:r>
              <a:rPr lang="en-GB" sz="1800">
                <a:solidFill>
                  <a:schemeClr val="tx1"/>
                </a:solidFill>
                <a:latin typeface="Century Gothic"/>
                <a:ea typeface="+mn-lt"/>
                <a:cs typeface="+mn-lt"/>
              </a:rPr>
              <a:t>The number of </a:t>
            </a:r>
            <a:r>
              <a:rPr lang="en-GB" sz="1800" b="1">
                <a:solidFill>
                  <a:schemeClr val="tx1"/>
                </a:solidFill>
                <a:latin typeface="Century Gothic"/>
                <a:ea typeface="+mn-lt"/>
                <a:cs typeface="+mn-lt"/>
              </a:rPr>
              <a:t>A&amp;E attendances</a:t>
            </a:r>
            <a:r>
              <a:rPr lang="en-GB" sz="1800">
                <a:solidFill>
                  <a:schemeClr val="tx1"/>
                </a:solidFill>
                <a:latin typeface="Century Gothic"/>
                <a:ea typeface="+mn-lt"/>
                <a:cs typeface="+mn-lt"/>
              </a:rPr>
              <a:t> by young people aged 18 or under with a recorded </a:t>
            </a:r>
            <a:r>
              <a:rPr lang="en-GB" sz="1800" b="1">
                <a:solidFill>
                  <a:schemeClr val="tx1"/>
                </a:solidFill>
                <a:latin typeface="Century Gothic"/>
                <a:ea typeface="+mn-lt"/>
                <a:cs typeface="+mn-lt"/>
              </a:rPr>
              <a:t>diagnosis of a psychiatric condition</a:t>
            </a:r>
            <a:r>
              <a:rPr lang="en-GB" sz="1800">
                <a:solidFill>
                  <a:schemeClr val="tx1"/>
                </a:solidFill>
                <a:latin typeface="Century Gothic"/>
                <a:ea typeface="+mn-lt"/>
                <a:cs typeface="+mn-lt"/>
              </a:rPr>
              <a:t> more than </a:t>
            </a:r>
            <a:r>
              <a:rPr lang="en-GB" sz="1800" b="1">
                <a:solidFill>
                  <a:schemeClr val="tx1"/>
                </a:solidFill>
                <a:latin typeface="Century Gothic"/>
                <a:ea typeface="+mn-lt"/>
                <a:cs typeface="+mn-lt"/>
              </a:rPr>
              <a:t>tripled between 2010 and 2018-19</a:t>
            </a:r>
            <a:r>
              <a:rPr lang="en-GB" sz="1800">
                <a:solidFill>
                  <a:schemeClr val="tx1"/>
                </a:solidFill>
                <a:latin typeface="Century Gothic"/>
                <a:ea typeface="+mn-lt"/>
                <a:cs typeface="+mn-lt"/>
              </a:rPr>
              <a:t> (ii).</a:t>
            </a:r>
          </a:p>
          <a:p>
            <a:pPr marL="448945" indent="-448945">
              <a:buFont typeface="Wingdings" panose="020F0502020204030204" pitchFamily="34" charset="0"/>
              <a:buChar char="Ø"/>
            </a:pPr>
            <a:r>
              <a:rPr lang="en-GB" sz="1800" b="1">
                <a:solidFill>
                  <a:schemeClr val="tx1"/>
                </a:solidFill>
                <a:latin typeface="Century Gothic"/>
                <a:ea typeface="+mn-lt"/>
                <a:cs typeface="+mn-lt"/>
              </a:rPr>
              <a:t>83% </a:t>
            </a:r>
            <a:r>
              <a:rPr lang="en-GB" sz="1800">
                <a:solidFill>
                  <a:schemeClr val="tx1"/>
                </a:solidFill>
                <a:latin typeface="Century Gothic"/>
                <a:ea typeface="+mn-lt"/>
                <a:cs typeface="+mn-lt"/>
              </a:rPr>
              <a:t>of young people with mental health needs agreed that the </a:t>
            </a:r>
            <a:r>
              <a:rPr lang="en-GB" sz="1800" b="1">
                <a:solidFill>
                  <a:schemeClr val="tx1"/>
                </a:solidFill>
                <a:latin typeface="Century Gothic"/>
                <a:ea typeface="+mn-lt"/>
                <a:cs typeface="+mn-lt"/>
              </a:rPr>
              <a:t>coronavirus pandemic had made their mental health worse </a:t>
            </a:r>
            <a:r>
              <a:rPr lang="en-GB" sz="1800">
                <a:solidFill>
                  <a:schemeClr val="tx1"/>
                </a:solidFill>
                <a:latin typeface="Century Gothic"/>
                <a:ea typeface="+mn-lt"/>
                <a:cs typeface="+mn-lt"/>
              </a:rPr>
              <a:t>(iii).</a:t>
            </a:r>
          </a:p>
          <a:p>
            <a:pPr marL="448945" indent="-448945">
              <a:buFont typeface="Wingdings" panose="020F0502020204030204" pitchFamily="34" charset="0"/>
              <a:buChar char="Ø"/>
            </a:pPr>
            <a:r>
              <a:rPr lang="en-GB" sz="1800" b="1">
                <a:solidFill>
                  <a:schemeClr val="tx1"/>
                </a:solidFill>
                <a:latin typeface="Century Gothic"/>
                <a:ea typeface="+mn-lt"/>
                <a:cs typeface="+mn-lt"/>
              </a:rPr>
              <a:t>Suicide</a:t>
            </a:r>
            <a:r>
              <a:rPr lang="en-GB" sz="1800">
                <a:solidFill>
                  <a:schemeClr val="tx1"/>
                </a:solidFill>
                <a:latin typeface="Century Gothic"/>
                <a:ea typeface="+mn-lt"/>
                <a:cs typeface="+mn-lt"/>
              </a:rPr>
              <a:t> was the </a:t>
            </a:r>
            <a:r>
              <a:rPr lang="en-GB" sz="1800" b="1">
                <a:solidFill>
                  <a:schemeClr val="tx1"/>
                </a:solidFill>
                <a:latin typeface="Century Gothic"/>
                <a:ea typeface="+mn-lt"/>
                <a:cs typeface="+mn-lt"/>
              </a:rPr>
              <a:t>leading cause of death </a:t>
            </a:r>
            <a:r>
              <a:rPr lang="en-GB" sz="1800">
                <a:solidFill>
                  <a:schemeClr val="tx1"/>
                </a:solidFill>
                <a:latin typeface="Century Gothic"/>
                <a:ea typeface="+mn-lt"/>
                <a:cs typeface="+mn-lt"/>
              </a:rPr>
              <a:t>for males and females </a:t>
            </a:r>
            <a:r>
              <a:rPr lang="en-GB" sz="1800" b="1">
                <a:solidFill>
                  <a:schemeClr val="tx1"/>
                </a:solidFill>
                <a:latin typeface="Century Gothic"/>
                <a:ea typeface="+mn-lt"/>
                <a:cs typeface="+mn-lt"/>
              </a:rPr>
              <a:t>aged between five to 34 in 2019</a:t>
            </a:r>
            <a:r>
              <a:rPr lang="en-GB" sz="1800">
                <a:solidFill>
                  <a:schemeClr val="tx1"/>
                </a:solidFill>
                <a:latin typeface="Century Gothic"/>
                <a:ea typeface="+mn-lt"/>
                <a:cs typeface="+mn-lt"/>
              </a:rPr>
              <a:t> (v).</a:t>
            </a:r>
          </a:p>
          <a:p>
            <a:pPr marL="448945" indent="-448945">
              <a:buFont typeface="Wingdings" panose="020F0502020204030204" pitchFamily="34" charset="0"/>
              <a:buChar char="Ø"/>
            </a:pPr>
            <a:endParaRPr lang="en-GB">
              <a:solidFill>
                <a:schemeClr val="tx1"/>
              </a:solidFill>
              <a:latin typeface="Calibri" panose="020F0502020204030204"/>
              <a:cs typeface="Calibri"/>
            </a:endParaRPr>
          </a:p>
          <a:p>
            <a:pPr marL="448945" indent="-448945">
              <a:buFont typeface="Wingdings" panose="020F0502020204030204" pitchFamily="34" charset="0"/>
              <a:buChar char="Ø"/>
            </a:pPr>
            <a:endParaRPr lang="en-GB">
              <a:solidFill>
                <a:schemeClr val="tx1"/>
              </a:solidFill>
              <a:ea typeface="+mn-lt"/>
              <a:cs typeface="+mn-lt"/>
            </a:endParaRPr>
          </a:p>
        </p:txBody>
      </p:sp>
      <p:sp>
        <p:nvSpPr>
          <p:cNvPr id="4" name="TextBox 3">
            <a:extLst>
              <a:ext uri="{FF2B5EF4-FFF2-40B4-BE49-F238E27FC236}">
                <a16:creationId xmlns:a16="http://schemas.microsoft.com/office/drawing/2014/main" id="{06BA3BF2-ED9C-F3BB-BC99-5510898996EE}"/>
              </a:ext>
            </a:extLst>
          </p:cNvPr>
          <p:cNvSpPr txBox="1"/>
          <p:nvPr/>
        </p:nvSpPr>
        <p:spPr>
          <a:xfrm>
            <a:off x="4302370" y="5826369"/>
            <a:ext cx="91908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https://www.youngminds.org.uk/about-us/media-centre/mental-health-statistics/</a:t>
            </a:r>
            <a:endParaRPr lang="en-US"/>
          </a:p>
          <a:p>
            <a:endParaRPr lang="en-US">
              <a:cs typeface="Calibri"/>
            </a:endParaRPr>
          </a:p>
        </p:txBody>
      </p:sp>
    </p:spTree>
    <p:extLst>
      <p:ext uri="{BB962C8B-B14F-4D97-AF65-F5344CB8AC3E}">
        <p14:creationId xmlns:p14="http://schemas.microsoft.com/office/powerpoint/2010/main" val="224855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6F54-5518-3441-4165-07A047B008D9}"/>
              </a:ext>
            </a:extLst>
          </p:cNvPr>
          <p:cNvSpPr>
            <a:spLocks noGrp="1"/>
          </p:cNvSpPr>
          <p:nvPr>
            <p:ph type="title"/>
          </p:nvPr>
        </p:nvSpPr>
        <p:spPr/>
        <p:txBody>
          <a:bodyPr/>
          <a:lstStyle/>
          <a:p>
            <a:r>
              <a:rPr lang="en-GB" b="1">
                <a:solidFill>
                  <a:schemeClr val="tx1"/>
                </a:solidFill>
                <a:latin typeface="Century Gothic"/>
              </a:rPr>
              <a:t>Young people need more support</a:t>
            </a:r>
            <a:endParaRPr lang="en-US"/>
          </a:p>
        </p:txBody>
      </p:sp>
      <p:sp>
        <p:nvSpPr>
          <p:cNvPr id="3" name="Content Placeholder 2">
            <a:extLst>
              <a:ext uri="{FF2B5EF4-FFF2-40B4-BE49-F238E27FC236}">
                <a16:creationId xmlns:a16="http://schemas.microsoft.com/office/drawing/2014/main" id="{C91F5CCF-C0F5-F7E9-5E76-26686C8FF71A}"/>
              </a:ext>
            </a:extLst>
          </p:cNvPr>
          <p:cNvSpPr>
            <a:spLocks noGrp="1"/>
          </p:cNvSpPr>
          <p:nvPr>
            <p:ph idx="1"/>
          </p:nvPr>
        </p:nvSpPr>
        <p:spPr/>
        <p:txBody>
          <a:bodyPr vert="horz" lIns="0" tIns="45720" rIns="0" bIns="45720" rtlCol="0" anchor="t">
            <a:normAutofit lnSpcReduction="10000"/>
          </a:bodyPr>
          <a:lstStyle/>
          <a:p>
            <a:pPr marL="0" indent="0">
              <a:buNone/>
            </a:pPr>
            <a:endParaRPr lang="en-GB" b="1">
              <a:solidFill>
                <a:schemeClr val="tx1"/>
              </a:solidFill>
              <a:latin typeface="Century Gothic"/>
              <a:cs typeface="Calibri" panose="020F0502020204030204"/>
            </a:endParaRPr>
          </a:p>
          <a:p>
            <a:pPr>
              <a:buFont typeface="Wingdings" panose="020F0502020204030204" pitchFamily="34" charset="0"/>
              <a:buChar char="Ø"/>
            </a:pPr>
            <a:r>
              <a:rPr lang="en-GB">
                <a:solidFill>
                  <a:schemeClr val="tx1"/>
                </a:solidFill>
                <a:latin typeface="Century Gothic"/>
                <a:ea typeface="+mn-lt"/>
                <a:cs typeface="+mn-lt"/>
              </a:rPr>
              <a:t>Just over </a:t>
            </a:r>
            <a:r>
              <a:rPr lang="en-GB" b="1">
                <a:solidFill>
                  <a:schemeClr val="tx1"/>
                </a:solidFill>
                <a:latin typeface="Century Gothic"/>
                <a:ea typeface="+mn-lt"/>
                <a:cs typeface="+mn-lt"/>
              </a:rPr>
              <a:t>1 in 3 </a:t>
            </a:r>
            <a:r>
              <a:rPr lang="en-GB">
                <a:solidFill>
                  <a:schemeClr val="tx1"/>
                </a:solidFill>
                <a:latin typeface="Century Gothic"/>
                <a:ea typeface="+mn-lt"/>
                <a:cs typeface="+mn-lt"/>
              </a:rPr>
              <a:t>children and young people with a diagnosable mental health condition get access to NHS care and treatment.</a:t>
            </a:r>
            <a:endParaRPr lang="en-GB">
              <a:solidFill>
                <a:schemeClr val="tx1"/>
              </a:solidFill>
              <a:latin typeface="Century Gothic"/>
              <a:cs typeface="Calibri"/>
            </a:endParaRPr>
          </a:p>
          <a:p>
            <a:pPr marL="0" indent="0">
              <a:buNone/>
            </a:pPr>
            <a:endParaRPr lang="en-GB">
              <a:solidFill>
                <a:schemeClr val="tx1"/>
              </a:solidFill>
              <a:latin typeface="Century Gothic"/>
              <a:ea typeface="+mn-lt"/>
              <a:cs typeface="+mn-lt"/>
            </a:endParaRPr>
          </a:p>
          <a:p>
            <a:pPr>
              <a:buFont typeface="Wingdings" panose="020F0502020204030204" pitchFamily="34" charset="0"/>
              <a:buChar char="Ø"/>
            </a:pPr>
            <a:r>
              <a:rPr lang="en-GB">
                <a:solidFill>
                  <a:schemeClr val="tx1"/>
                </a:solidFill>
                <a:latin typeface="Century Gothic"/>
                <a:ea typeface="+mn-lt"/>
                <a:cs typeface="+mn-lt"/>
              </a:rPr>
              <a:t>In a </a:t>
            </a:r>
            <a:r>
              <a:rPr lang="en-GB" err="1">
                <a:solidFill>
                  <a:schemeClr val="tx1"/>
                </a:solidFill>
                <a:latin typeface="Century Gothic"/>
                <a:ea typeface="+mn-lt"/>
                <a:cs typeface="+mn-lt"/>
              </a:rPr>
              <a:t>YoungMinds</a:t>
            </a:r>
            <a:r>
              <a:rPr lang="en-GB">
                <a:solidFill>
                  <a:schemeClr val="tx1"/>
                </a:solidFill>
                <a:latin typeface="Century Gothic"/>
                <a:ea typeface="+mn-lt"/>
                <a:cs typeface="+mn-lt"/>
              </a:rPr>
              <a:t> survey,</a:t>
            </a:r>
            <a:r>
              <a:rPr lang="en-GB" b="1">
                <a:solidFill>
                  <a:schemeClr val="tx1"/>
                </a:solidFill>
                <a:latin typeface="Century Gothic"/>
                <a:ea typeface="+mn-lt"/>
                <a:cs typeface="+mn-lt"/>
              </a:rPr>
              <a:t> three-quarters (76%) of parents</a:t>
            </a:r>
            <a:r>
              <a:rPr lang="en-GB">
                <a:solidFill>
                  <a:schemeClr val="tx1"/>
                </a:solidFill>
                <a:latin typeface="Century Gothic"/>
                <a:ea typeface="+mn-lt"/>
                <a:cs typeface="+mn-lt"/>
              </a:rPr>
              <a:t> said that their child's mental health had deteriorated while waiting for support from Child and Adolescent Mental Health Services (CAMHS).</a:t>
            </a:r>
            <a:endParaRPr lang="en-GB">
              <a:solidFill>
                <a:schemeClr val="tx1"/>
              </a:solidFill>
              <a:latin typeface="Century Gothic"/>
              <a:cs typeface="Calibri"/>
            </a:endParaRPr>
          </a:p>
          <a:p>
            <a:pPr marL="0" indent="0">
              <a:buNone/>
            </a:pPr>
            <a:endParaRPr lang="en-GB">
              <a:solidFill>
                <a:schemeClr val="tx1"/>
              </a:solidFill>
              <a:latin typeface="Century Gothic"/>
              <a:ea typeface="+mn-lt"/>
              <a:cs typeface="+mn-lt"/>
            </a:endParaRPr>
          </a:p>
          <a:p>
            <a:pPr>
              <a:buFont typeface="Wingdings" panose="020F0502020204030204" pitchFamily="34" charset="0"/>
              <a:buChar char="Ø"/>
            </a:pPr>
            <a:r>
              <a:rPr lang="en-GB">
                <a:solidFill>
                  <a:schemeClr val="tx1"/>
                </a:solidFill>
                <a:latin typeface="Century Gothic"/>
                <a:ea typeface="+mn-lt"/>
                <a:cs typeface="+mn-lt"/>
              </a:rPr>
              <a:t>In a </a:t>
            </a:r>
            <a:r>
              <a:rPr lang="en-GB" err="1">
                <a:solidFill>
                  <a:schemeClr val="tx1"/>
                </a:solidFill>
                <a:latin typeface="Century Gothic"/>
                <a:ea typeface="+mn-lt"/>
                <a:cs typeface="+mn-lt"/>
              </a:rPr>
              <a:t>YoungMinds</a:t>
            </a:r>
            <a:r>
              <a:rPr lang="en-GB">
                <a:solidFill>
                  <a:schemeClr val="tx1"/>
                </a:solidFill>
                <a:latin typeface="Century Gothic"/>
                <a:ea typeface="+mn-lt"/>
                <a:cs typeface="+mn-lt"/>
              </a:rPr>
              <a:t> commissioned survey by </a:t>
            </a:r>
            <a:r>
              <a:rPr lang="en-GB" err="1">
                <a:solidFill>
                  <a:schemeClr val="tx1"/>
                </a:solidFill>
                <a:latin typeface="Century Gothic"/>
                <a:ea typeface="+mn-lt"/>
                <a:cs typeface="+mn-lt"/>
              </a:rPr>
              <a:t>Censuswide</a:t>
            </a:r>
            <a:r>
              <a:rPr lang="en-GB">
                <a:solidFill>
                  <a:schemeClr val="tx1"/>
                </a:solidFill>
                <a:latin typeface="Century Gothic"/>
                <a:ea typeface="+mn-lt"/>
                <a:cs typeface="+mn-lt"/>
              </a:rPr>
              <a:t>,</a:t>
            </a:r>
            <a:r>
              <a:rPr lang="en-GB" b="1">
                <a:solidFill>
                  <a:schemeClr val="tx1"/>
                </a:solidFill>
                <a:latin typeface="Century Gothic"/>
                <a:ea typeface="+mn-lt"/>
                <a:cs typeface="+mn-lt"/>
              </a:rPr>
              <a:t> two-thirds (67%) of young people </a:t>
            </a:r>
            <a:r>
              <a:rPr lang="en-GB">
                <a:solidFill>
                  <a:schemeClr val="tx1"/>
                </a:solidFill>
                <a:latin typeface="Century Gothic"/>
                <a:ea typeface="+mn-lt"/>
                <a:cs typeface="+mn-lt"/>
              </a:rPr>
              <a:t>said they would prefer to be able to access mental health support without going to see their GP but half (53%) said they didn't know how else to access this help</a:t>
            </a:r>
            <a:endParaRPr lang="en-GB">
              <a:solidFill>
                <a:schemeClr val="tx1"/>
              </a:solidFill>
              <a:latin typeface="Century Gothic"/>
              <a:cs typeface="Calibri"/>
            </a:endParaRPr>
          </a:p>
          <a:p>
            <a:endParaRPr lang="en-GB">
              <a:cs typeface="Calibri"/>
            </a:endParaRPr>
          </a:p>
        </p:txBody>
      </p:sp>
    </p:spTree>
    <p:extLst>
      <p:ext uri="{BB962C8B-B14F-4D97-AF65-F5344CB8AC3E}">
        <p14:creationId xmlns:p14="http://schemas.microsoft.com/office/powerpoint/2010/main" val="2570316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F1B9-A05A-720A-02AE-48540F6AF77C}"/>
              </a:ext>
            </a:extLst>
          </p:cNvPr>
          <p:cNvSpPr>
            <a:spLocks noGrp="1"/>
          </p:cNvSpPr>
          <p:nvPr>
            <p:ph type="title"/>
          </p:nvPr>
        </p:nvSpPr>
        <p:spPr>
          <a:xfrm>
            <a:off x="800729" y="67120"/>
            <a:ext cx="10989733" cy="1427311"/>
          </a:xfrm>
        </p:spPr>
        <p:txBody>
          <a:bodyPr>
            <a:normAutofit/>
          </a:bodyPr>
          <a:lstStyle/>
          <a:p>
            <a:r>
              <a:rPr lang="en-GB">
                <a:solidFill>
                  <a:schemeClr val="tx1"/>
                </a:solidFill>
                <a:cs typeface="Calibri Light"/>
              </a:rPr>
              <a:t>Signs and symptoms of poor mental health?</a:t>
            </a:r>
            <a:endParaRPr lang="en-GB">
              <a:solidFill>
                <a:schemeClr val="tx1"/>
              </a:solidFill>
            </a:endParaRPr>
          </a:p>
        </p:txBody>
      </p:sp>
      <p:pic>
        <p:nvPicPr>
          <p:cNvPr id="9" name="Picture 9" descr="Shape, circle&#10;&#10;Description automatically generated">
            <a:extLst>
              <a:ext uri="{FF2B5EF4-FFF2-40B4-BE49-F238E27FC236}">
                <a16:creationId xmlns:a16="http://schemas.microsoft.com/office/drawing/2014/main" id="{506F0D4D-BA5C-A96E-2C8E-D525DCA526EB}"/>
              </a:ext>
            </a:extLst>
          </p:cNvPr>
          <p:cNvPicPr>
            <a:picLocks noChangeAspect="1"/>
          </p:cNvPicPr>
          <p:nvPr/>
        </p:nvPicPr>
        <p:blipFill rotWithShape="1">
          <a:blip r:embed="rId2"/>
          <a:srcRect t="24054" r="-195" b="52042"/>
          <a:stretch/>
        </p:blipFill>
        <p:spPr>
          <a:xfrm>
            <a:off x="6100560" y="3334603"/>
            <a:ext cx="6025688" cy="1854843"/>
          </a:xfrm>
          <a:prstGeom prst="rect">
            <a:avLst/>
          </a:prstGeom>
        </p:spPr>
      </p:pic>
      <p:pic>
        <p:nvPicPr>
          <p:cNvPr id="10" name="Picture 9" descr="Shape, circle&#10;&#10;Description automatically generated">
            <a:extLst>
              <a:ext uri="{FF2B5EF4-FFF2-40B4-BE49-F238E27FC236}">
                <a16:creationId xmlns:a16="http://schemas.microsoft.com/office/drawing/2014/main" id="{8CBDE067-5370-F334-DC8B-607E59D09D49}"/>
              </a:ext>
            </a:extLst>
          </p:cNvPr>
          <p:cNvPicPr>
            <a:picLocks noChangeAspect="1"/>
          </p:cNvPicPr>
          <p:nvPr/>
        </p:nvPicPr>
        <p:blipFill rotWithShape="1">
          <a:blip r:embed="rId2"/>
          <a:srcRect t="56278" r="-195" b="19364"/>
          <a:stretch/>
        </p:blipFill>
        <p:spPr>
          <a:xfrm>
            <a:off x="70556" y="3329609"/>
            <a:ext cx="6025688" cy="1890065"/>
          </a:xfrm>
          <a:prstGeom prst="rect">
            <a:avLst/>
          </a:prstGeom>
        </p:spPr>
      </p:pic>
      <p:sp>
        <p:nvSpPr>
          <p:cNvPr id="12" name="TextBox 11">
            <a:extLst>
              <a:ext uri="{FF2B5EF4-FFF2-40B4-BE49-F238E27FC236}">
                <a16:creationId xmlns:a16="http://schemas.microsoft.com/office/drawing/2014/main" id="{D9562C6F-0F4C-D446-0D0F-89B241F7D042}"/>
              </a:ext>
            </a:extLst>
          </p:cNvPr>
          <p:cNvSpPr txBox="1"/>
          <p:nvPr/>
        </p:nvSpPr>
        <p:spPr>
          <a:xfrm>
            <a:off x="6178711" y="5279943"/>
            <a:ext cx="1981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Calibri"/>
              </a:rPr>
              <a:t>Having difficulty falling asleep and staying asleep</a:t>
            </a:r>
          </a:p>
        </p:txBody>
      </p:sp>
      <p:sp>
        <p:nvSpPr>
          <p:cNvPr id="13" name="TextBox 12">
            <a:extLst>
              <a:ext uri="{FF2B5EF4-FFF2-40B4-BE49-F238E27FC236}">
                <a16:creationId xmlns:a16="http://schemas.microsoft.com/office/drawing/2014/main" id="{B36325BD-8FA7-8E4E-3A66-79783D7A9B40}"/>
              </a:ext>
            </a:extLst>
          </p:cNvPr>
          <p:cNvSpPr txBox="1"/>
          <p:nvPr/>
        </p:nvSpPr>
        <p:spPr>
          <a:xfrm>
            <a:off x="8085013" y="5279942"/>
            <a:ext cx="1981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Calibri"/>
              </a:rPr>
              <a:t>Not wanting to join in activities you previously enjoyed</a:t>
            </a:r>
          </a:p>
        </p:txBody>
      </p:sp>
      <p:sp>
        <p:nvSpPr>
          <p:cNvPr id="14" name="TextBox 13">
            <a:extLst>
              <a:ext uri="{FF2B5EF4-FFF2-40B4-BE49-F238E27FC236}">
                <a16:creationId xmlns:a16="http://schemas.microsoft.com/office/drawing/2014/main" id="{D0546577-8885-7E7C-BD23-7E84A62D6F82}"/>
              </a:ext>
            </a:extLst>
          </p:cNvPr>
          <p:cNvSpPr txBox="1"/>
          <p:nvPr/>
        </p:nvSpPr>
        <p:spPr>
          <a:xfrm>
            <a:off x="10143714" y="5294052"/>
            <a:ext cx="1981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Calibri"/>
              </a:rPr>
              <a:t>Frequent outbursts and inability to calm down</a:t>
            </a:r>
          </a:p>
        </p:txBody>
      </p:sp>
      <p:sp>
        <p:nvSpPr>
          <p:cNvPr id="15" name="TextBox 14">
            <a:extLst>
              <a:ext uri="{FF2B5EF4-FFF2-40B4-BE49-F238E27FC236}">
                <a16:creationId xmlns:a16="http://schemas.microsoft.com/office/drawing/2014/main" id="{1E3D1D47-2A63-ACBD-C103-2DC6C02F923E}"/>
              </a:ext>
            </a:extLst>
          </p:cNvPr>
          <p:cNvSpPr txBox="1"/>
          <p:nvPr/>
        </p:nvSpPr>
        <p:spPr>
          <a:xfrm>
            <a:off x="152395" y="5416058"/>
            <a:ext cx="1981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Calibri"/>
              </a:rPr>
              <a:t>Feeling of stress, anxiety or worry</a:t>
            </a:r>
          </a:p>
        </p:txBody>
      </p:sp>
      <p:sp>
        <p:nvSpPr>
          <p:cNvPr id="16" name="TextBox 15">
            <a:extLst>
              <a:ext uri="{FF2B5EF4-FFF2-40B4-BE49-F238E27FC236}">
                <a16:creationId xmlns:a16="http://schemas.microsoft.com/office/drawing/2014/main" id="{C0431D33-07E7-7A74-A160-0BE9DC4D95AA}"/>
              </a:ext>
            </a:extLst>
          </p:cNvPr>
          <p:cNvSpPr txBox="1"/>
          <p:nvPr/>
        </p:nvSpPr>
        <p:spPr>
          <a:xfrm>
            <a:off x="2063256" y="5416056"/>
            <a:ext cx="1981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Calibri"/>
              </a:rPr>
              <a:t>Feelings of sadness or depression</a:t>
            </a:r>
          </a:p>
        </p:txBody>
      </p:sp>
      <p:sp>
        <p:nvSpPr>
          <p:cNvPr id="17" name="TextBox 16">
            <a:extLst>
              <a:ext uri="{FF2B5EF4-FFF2-40B4-BE49-F238E27FC236}">
                <a16:creationId xmlns:a16="http://schemas.microsoft.com/office/drawing/2014/main" id="{64CF316E-42C9-D0CB-42FF-AC5932A44778}"/>
              </a:ext>
            </a:extLst>
          </p:cNvPr>
          <p:cNvSpPr txBox="1"/>
          <p:nvPr/>
        </p:nvSpPr>
        <p:spPr>
          <a:xfrm>
            <a:off x="4044455" y="5298824"/>
            <a:ext cx="1981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Calibri"/>
              </a:rPr>
              <a:t>Lack of self-confidence and loneliness</a:t>
            </a:r>
          </a:p>
        </p:txBody>
      </p:sp>
    </p:spTree>
    <p:extLst>
      <p:ext uri="{BB962C8B-B14F-4D97-AF65-F5344CB8AC3E}">
        <p14:creationId xmlns:p14="http://schemas.microsoft.com/office/powerpoint/2010/main" val="281491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884AF29D-2B55-04E1-6F42-89C88BEA0D1B}"/>
              </a:ext>
            </a:extLst>
          </p:cNvPr>
          <p:cNvPicPr>
            <a:picLocks noChangeAspect="1"/>
          </p:cNvPicPr>
          <p:nvPr/>
        </p:nvPicPr>
        <p:blipFill>
          <a:blip r:embed="rId2"/>
          <a:stretch>
            <a:fillRect/>
          </a:stretch>
        </p:blipFill>
        <p:spPr>
          <a:xfrm>
            <a:off x="3228621" y="1859532"/>
            <a:ext cx="5297311" cy="4310154"/>
          </a:xfrm>
          <a:prstGeom prst="rect">
            <a:avLst/>
          </a:prstGeom>
        </p:spPr>
      </p:pic>
      <p:sp>
        <p:nvSpPr>
          <p:cNvPr id="6" name="Title 1">
            <a:extLst>
              <a:ext uri="{FF2B5EF4-FFF2-40B4-BE49-F238E27FC236}">
                <a16:creationId xmlns:a16="http://schemas.microsoft.com/office/drawing/2014/main" id="{85D3C02E-4EFF-0797-9AAD-9CFC05570FE7}"/>
              </a:ext>
            </a:extLst>
          </p:cNvPr>
          <p:cNvSpPr>
            <a:spLocks noGrp="1"/>
          </p:cNvSpPr>
          <p:nvPr>
            <p:ph type="title"/>
          </p:nvPr>
        </p:nvSpPr>
        <p:spPr>
          <a:xfrm>
            <a:off x="800729" y="67120"/>
            <a:ext cx="10989733" cy="1427311"/>
          </a:xfrm>
        </p:spPr>
        <p:txBody>
          <a:bodyPr>
            <a:normAutofit/>
          </a:bodyPr>
          <a:lstStyle/>
          <a:p>
            <a:r>
              <a:rPr lang="en-GB">
                <a:solidFill>
                  <a:schemeClr val="tx1"/>
                </a:solidFill>
                <a:cs typeface="Calibri Light"/>
              </a:rPr>
              <a:t>The link between sleep and mental health</a:t>
            </a:r>
          </a:p>
        </p:txBody>
      </p:sp>
    </p:spTree>
    <p:extLst>
      <p:ext uri="{BB962C8B-B14F-4D97-AF65-F5344CB8AC3E}">
        <p14:creationId xmlns:p14="http://schemas.microsoft.com/office/powerpoint/2010/main" val="236514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10;&#10;Description automatically generated">
            <a:extLst>
              <a:ext uri="{FF2B5EF4-FFF2-40B4-BE49-F238E27FC236}">
                <a16:creationId xmlns:a16="http://schemas.microsoft.com/office/drawing/2014/main" id="{61F25232-D7C5-0941-8AB0-008F78EECBB5}"/>
              </a:ext>
            </a:extLst>
          </p:cNvPr>
          <p:cNvPicPr>
            <a:picLocks noGrp="1" noChangeAspect="1"/>
          </p:cNvPicPr>
          <p:nvPr>
            <p:ph idx="1"/>
          </p:nvPr>
        </p:nvPicPr>
        <p:blipFill rotWithShape="1">
          <a:blip r:embed="rId2"/>
          <a:srcRect t="11591" b="-196"/>
          <a:stretch/>
        </p:blipFill>
        <p:spPr>
          <a:xfrm>
            <a:off x="5875606" y="2138811"/>
            <a:ext cx="6117102" cy="3612790"/>
          </a:xfrm>
        </p:spPr>
      </p:pic>
      <p:sp>
        <p:nvSpPr>
          <p:cNvPr id="6" name="Title 1">
            <a:extLst>
              <a:ext uri="{FF2B5EF4-FFF2-40B4-BE49-F238E27FC236}">
                <a16:creationId xmlns:a16="http://schemas.microsoft.com/office/drawing/2014/main" id="{392375D5-B484-863A-4862-B60AB2AF8B18}"/>
              </a:ext>
            </a:extLst>
          </p:cNvPr>
          <p:cNvSpPr>
            <a:spLocks noGrp="1"/>
          </p:cNvSpPr>
          <p:nvPr>
            <p:ph type="title"/>
          </p:nvPr>
        </p:nvSpPr>
        <p:spPr>
          <a:xfrm>
            <a:off x="593188" y="181095"/>
            <a:ext cx="11875476" cy="1427311"/>
          </a:xfrm>
        </p:spPr>
        <p:txBody>
          <a:bodyPr/>
          <a:lstStyle/>
          <a:p>
            <a:r>
              <a:rPr lang="en-US">
                <a:solidFill>
                  <a:srgbClr val="00594F"/>
                </a:solidFill>
              </a:rPr>
              <a:t>How do we know if our mental health is good?</a:t>
            </a:r>
            <a:endParaRPr lang="en-US">
              <a:solidFill>
                <a:srgbClr val="00594F"/>
              </a:solidFill>
              <a:cs typeface="Calibri Light"/>
            </a:endParaRPr>
          </a:p>
        </p:txBody>
      </p:sp>
      <p:pic>
        <p:nvPicPr>
          <p:cNvPr id="8" name="Picture 4" descr="A picture containing chart&#10;&#10;Description automatically generated">
            <a:extLst>
              <a:ext uri="{FF2B5EF4-FFF2-40B4-BE49-F238E27FC236}">
                <a16:creationId xmlns:a16="http://schemas.microsoft.com/office/drawing/2014/main" id="{A1D03698-31D4-DD8D-4446-B460AAB6786E}"/>
              </a:ext>
            </a:extLst>
          </p:cNvPr>
          <p:cNvPicPr>
            <a:picLocks noChangeAspect="1"/>
          </p:cNvPicPr>
          <p:nvPr/>
        </p:nvPicPr>
        <p:blipFill>
          <a:blip r:embed="rId3"/>
          <a:stretch>
            <a:fillRect/>
          </a:stretch>
        </p:blipFill>
        <p:spPr>
          <a:xfrm>
            <a:off x="195937" y="2091918"/>
            <a:ext cx="5577517" cy="3695114"/>
          </a:xfrm>
          <a:prstGeom prst="rect">
            <a:avLst/>
          </a:prstGeom>
        </p:spPr>
      </p:pic>
    </p:spTree>
    <p:extLst>
      <p:ext uri="{BB962C8B-B14F-4D97-AF65-F5344CB8AC3E}">
        <p14:creationId xmlns:p14="http://schemas.microsoft.com/office/powerpoint/2010/main" val="92461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HMS Logo Colours">
      <a:dk1>
        <a:srgbClr val="00594F"/>
      </a:dk1>
      <a:lt1>
        <a:srgbClr val="FFFFFF"/>
      </a:lt1>
      <a:dk2>
        <a:srgbClr val="9C8F69"/>
      </a:dk2>
      <a:lt2>
        <a:srgbClr val="D4E8FF"/>
      </a:lt2>
      <a:accent1>
        <a:srgbClr val="9C8F69"/>
      </a:accent1>
      <a:accent2>
        <a:srgbClr val="00594F"/>
      </a:accent2>
      <a:accent3>
        <a:srgbClr val="00594F"/>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D8EB2A48DDE849863FCFE884E71022" ma:contentTypeVersion="14" ma:contentTypeDescription="Create a new document." ma:contentTypeScope="" ma:versionID="29e6488930bc5d47fa6797f26162a3a4">
  <xsd:schema xmlns:xsd="http://www.w3.org/2001/XMLSchema" xmlns:xs="http://www.w3.org/2001/XMLSchema" xmlns:p="http://schemas.microsoft.com/office/2006/metadata/properties" xmlns:ns3="1053e903-3dc9-4e55-9637-8149cf6d145f" xmlns:ns4="3a15d481-ac0c-4221-a100-0734d87a0b5e" targetNamespace="http://schemas.microsoft.com/office/2006/metadata/properties" ma:root="true" ma:fieldsID="f96451dde73f960d372844daf60e1a89" ns3:_="" ns4:_="">
    <xsd:import namespace="1053e903-3dc9-4e55-9637-8149cf6d145f"/>
    <xsd:import namespace="3a15d481-ac0c-4221-a100-0734d87a0b5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3e903-3dc9-4e55-9637-8149cf6d145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15d481-ac0c-4221-a100-0734d87a0b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C6A03D-7FA4-4F0D-AF96-DCBBEEA2FD8A}">
  <ds:schemaRefs>
    <ds:schemaRef ds:uri="1053e903-3dc9-4e55-9637-8149cf6d145f"/>
    <ds:schemaRef ds:uri="3a15d481-ac0c-4221-a100-0734d87a0b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708C17F-8E56-47C6-9B05-E7593E9CEBC8}">
  <ds:schemaRefs>
    <ds:schemaRef ds:uri="1053e903-3dc9-4e55-9637-8149cf6d145f"/>
    <ds:schemaRef ds:uri="3a15d481-ac0c-4221-a100-0734d87a0b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6CBAAA-A713-402B-935F-AA33EEA49B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Application>Microsoft Office PowerPoint</Application>
  <PresentationFormat>Widescreen</PresentationFormat>
  <Slides>43</Slides>
  <Notes>2</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Retrospect</vt:lpstr>
      <vt:lpstr>"Become Aware and Care"</vt:lpstr>
      <vt:lpstr>Intentions</vt:lpstr>
      <vt:lpstr>PowerPoint Presentation</vt:lpstr>
      <vt:lpstr>PowerPoint Presentation</vt:lpstr>
      <vt:lpstr>Facts and figures</vt:lpstr>
      <vt:lpstr>Young people need more support</vt:lpstr>
      <vt:lpstr>Signs and symptoms of poor mental health?</vt:lpstr>
      <vt:lpstr>The link between sleep and mental health</vt:lpstr>
      <vt:lpstr>How do we know if our mental health is good?</vt:lpstr>
      <vt:lpstr>PowerPoint Presentation</vt:lpstr>
      <vt:lpstr>PowerPoint Presentation</vt:lpstr>
      <vt:lpstr>PowerPoint Presentation</vt:lpstr>
      <vt:lpstr>Let's think of a time when ...</vt:lpstr>
      <vt:lpstr>Think of a time when your child felt angry.</vt:lpstr>
      <vt:lpstr>PowerPoint Presentation</vt:lpstr>
      <vt:lpstr>How can we categorise our core emotions as humans?</vt:lpstr>
      <vt:lpstr>Why do Emotion Coaching?</vt:lpstr>
      <vt:lpstr>Flipping your lid – “We’ve all done it.”</vt:lpstr>
      <vt:lpstr>Attachment and Attunement</vt:lpstr>
      <vt:lpstr>The 4 Ss of Attachment (Siegel, 2012)</vt:lpstr>
      <vt:lpstr>Empathy v sympathy</vt:lpstr>
      <vt:lpstr>Emotion Coaching - a style of communication</vt:lpstr>
      <vt:lpstr>Emotion Coaching - a style of communication</vt:lpstr>
      <vt:lpstr>Emotional Response Styles</vt:lpstr>
      <vt:lpstr>Emotional Response Styles</vt:lpstr>
      <vt:lpstr>5 key stages on how to emotion coach...</vt:lpstr>
      <vt:lpstr>PowerPoint Presentation</vt:lpstr>
      <vt:lpstr>PowerPoint Presentation</vt:lpstr>
      <vt:lpstr>Being an emotion coach: Example</vt:lpstr>
      <vt:lpstr>Your child has not done their homework on time.</vt:lpstr>
      <vt:lpstr>Your child does not want to go to school .</vt:lpstr>
      <vt:lpstr>PowerPoint Presentation</vt:lpstr>
      <vt:lpstr>Cautionary note about research:</vt:lpstr>
      <vt:lpstr>In-school support:</vt:lpstr>
      <vt:lpstr>PowerPoint Presentation</vt:lpstr>
      <vt:lpstr>Sources of online support </vt:lpstr>
      <vt:lpstr>PowerPoint Presentation</vt:lpstr>
      <vt:lpstr>Key Take Aways:</vt:lpstr>
      <vt:lpstr>Key Take Aways: Impacts of Emotion Coaching</vt:lpstr>
      <vt:lpstr>Parent/Carer feedback</vt:lpstr>
      <vt:lpstr>PowerPoint Presentation</vt:lpstr>
      <vt:lpstr>Additional literature 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Snook</dc:creator>
  <cp:revision>31</cp:revision>
  <dcterms:created xsi:type="dcterms:W3CDTF">2021-06-21T08:42:08Z</dcterms:created>
  <dcterms:modified xsi:type="dcterms:W3CDTF">2022-12-15T11:22:58Z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0x010100C2D8EB2A48DDE849863FCFE884E71022</vt:lpwstr>
  </property>
</Properties>
</file>