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3" r:id="rId5"/>
    <p:sldId id="265" r:id="rId6"/>
    <p:sldId id="257" r:id="rId7"/>
    <p:sldId id="261" r:id="rId8"/>
    <p:sldId id="262" r:id="rId9"/>
    <p:sldId id="266" r:id="rId10"/>
    <p:sldId id="264" r:id="rId11"/>
    <p:sldId id="260"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57" d="100"/>
          <a:sy n="57" d="100"/>
        </p:scale>
        <p:origin x="98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7B1777-D605-4679-AD47-6BA6CC733F63}"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4ACEC-2ADB-4A9F-A5FE-8E14D8B51A0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240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B1777-D605-4679-AD47-6BA6CC733F63}"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302072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B1777-D605-4679-AD47-6BA6CC733F63}"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428501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B1777-D605-4679-AD47-6BA6CC733F63}"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376574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7B1777-D605-4679-AD47-6BA6CC733F63}"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4ACEC-2ADB-4A9F-A5FE-8E14D8B51A0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90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7B1777-D605-4679-AD47-6BA6CC733F63}"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364562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7B1777-D605-4679-AD47-6BA6CC733F63}" type="datetimeFigureOut">
              <a:rPr lang="en-GB" smtClean="0"/>
              <a:t>03/05/2023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215025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7B1777-D605-4679-AD47-6BA6CC733F63}"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22894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A7B1777-D605-4679-AD47-6BA6CC733F63}" type="datetimeFigureOut">
              <a:rPr lang="en-GB" smtClean="0"/>
              <a:t>03/05/2023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374404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A7B1777-D605-4679-AD47-6BA6CC733F63}" type="datetimeFigureOut">
              <a:rPr lang="en-GB" smtClean="0"/>
              <a:t>03/05/2023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C04ACEC-2ADB-4A9F-A5FE-8E14D8B51A00}" type="slidenum">
              <a:rPr lang="en-GB" smtClean="0"/>
              <a:t>‹#›</a:t>
            </a:fld>
            <a:endParaRPr lang="en-GB"/>
          </a:p>
        </p:txBody>
      </p:sp>
    </p:spTree>
    <p:extLst>
      <p:ext uri="{BB962C8B-B14F-4D97-AF65-F5344CB8AC3E}">
        <p14:creationId xmlns:p14="http://schemas.microsoft.com/office/powerpoint/2010/main" val="290705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A7B1777-D605-4679-AD47-6BA6CC733F63}"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337779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A7B1777-D605-4679-AD47-6BA6CC733F63}" type="datetimeFigureOut">
              <a:rPr lang="en-GB" smtClean="0"/>
              <a:t>03/05/2023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C04ACEC-2ADB-4A9F-A5FE-8E14D8B51A0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119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bliddle@hexhammiddle.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8C40-240D-4518-8BA1-666DF595BAFC}"/>
              </a:ext>
            </a:extLst>
          </p:cNvPr>
          <p:cNvSpPr>
            <a:spLocks noGrp="1"/>
          </p:cNvSpPr>
          <p:nvPr>
            <p:ph type="ctrTitle"/>
          </p:nvPr>
        </p:nvSpPr>
        <p:spPr/>
        <p:txBody>
          <a:bodyPr>
            <a:normAutofit/>
          </a:bodyPr>
          <a:lstStyle/>
          <a:p>
            <a:r>
              <a:rPr lang="en-US" sz="4800" dirty="0"/>
              <a:t>Whithaugh Park Information Evening</a:t>
            </a:r>
            <a:endParaRPr lang="en-GB" sz="4800" dirty="0"/>
          </a:p>
        </p:txBody>
      </p:sp>
      <p:sp>
        <p:nvSpPr>
          <p:cNvPr id="3" name="Subtitle 2">
            <a:extLst>
              <a:ext uri="{FF2B5EF4-FFF2-40B4-BE49-F238E27FC236}">
                <a16:creationId xmlns:a16="http://schemas.microsoft.com/office/drawing/2014/main" id="{72AAF4D5-9FCD-4AB3-AC86-8803A91E9D73}"/>
              </a:ext>
            </a:extLst>
          </p:cNvPr>
          <p:cNvSpPr>
            <a:spLocks noGrp="1"/>
          </p:cNvSpPr>
          <p:nvPr>
            <p:ph type="subTitle" idx="1"/>
          </p:nvPr>
        </p:nvSpPr>
        <p:spPr/>
        <p:txBody>
          <a:bodyPr/>
          <a:lstStyle/>
          <a:p>
            <a:r>
              <a:rPr lang="en-US" dirty="0"/>
              <a:t>3</a:t>
            </a:r>
            <a:r>
              <a:rPr lang="en-US" baseline="30000" dirty="0"/>
              <a:t>rd</a:t>
            </a:r>
            <a:r>
              <a:rPr lang="en-US" dirty="0"/>
              <a:t> May 2023</a:t>
            </a:r>
            <a:endParaRPr lang="en-GB" dirty="0"/>
          </a:p>
        </p:txBody>
      </p:sp>
      <p:pic>
        <p:nvPicPr>
          <p:cNvPr id="4" name="Picture 2" descr="Image preview">
            <a:extLst>
              <a:ext uri="{FF2B5EF4-FFF2-40B4-BE49-F238E27FC236}">
                <a16:creationId xmlns:a16="http://schemas.microsoft.com/office/drawing/2014/main" id="{A1C6E2C7-0378-4A33-9F3B-742428D7F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478" y="249226"/>
            <a:ext cx="6252619" cy="276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655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FF8A-3091-47CB-B67C-2045CE9134AE}"/>
              </a:ext>
            </a:extLst>
          </p:cNvPr>
          <p:cNvSpPr>
            <a:spLocks noGrp="1"/>
          </p:cNvSpPr>
          <p:nvPr>
            <p:ph type="title"/>
          </p:nvPr>
        </p:nvSpPr>
        <p:spPr/>
        <p:txBody>
          <a:bodyPr/>
          <a:lstStyle/>
          <a:p>
            <a:r>
              <a:rPr lang="en-US" dirty="0"/>
              <a:t>Accommodation and Groupings</a:t>
            </a:r>
            <a:endParaRPr lang="en-GB" dirty="0"/>
          </a:p>
        </p:txBody>
      </p:sp>
      <p:sp>
        <p:nvSpPr>
          <p:cNvPr id="3" name="Content Placeholder 2">
            <a:extLst>
              <a:ext uri="{FF2B5EF4-FFF2-40B4-BE49-F238E27FC236}">
                <a16:creationId xmlns:a16="http://schemas.microsoft.com/office/drawing/2014/main" id="{5A1A3C8D-536D-48C1-A904-A6988AF078D4}"/>
              </a:ext>
            </a:extLst>
          </p:cNvPr>
          <p:cNvSpPr>
            <a:spLocks noGrp="1"/>
          </p:cNvSpPr>
          <p:nvPr>
            <p:ph idx="1"/>
          </p:nvPr>
        </p:nvSpPr>
        <p:spPr/>
        <p:txBody>
          <a:bodyPr/>
          <a:lstStyle/>
          <a:p>
            <a:r>
              <a:rPr lang="en-US" dirty="0"/>
              <a:t>Whilst staff will endeavor to ensure students are with social groups </a:t>
            </a:r>
            <a:r>
              <a:rPr lang="en-US" dirty="0" err="1"/>
              <a:t>etc</a:t>
            </a:r>
            <a:r>
              <a:rPr lang="en-US" dirty="0"/>
              <a:t>, it may not be possible to ensure that every student is with all of their social group at all times. </a:t>
            </a:r>
          </a:p>
          <a:p>
            <a:r>
              <a:rPr lang="en-US" dirty="0"/>
              <a:t>Miss Liddle and the team will assign accommodation and groupings as fairly and as sensibly as we can. </a:t>
            </a:r>
          </a:p>
          <a:p>
            <a:r>
              <a:rPr lang="en-US" dirty="0"/>
              <a:t>The primary concern is that all students have a fun, productive and restful time away and we will assign groups accordingly. </a:t>
            </a:r>
          </a:p>
          <a:p>
            <a:r>
              <a:rPr lang="en-US" dirty="0"/>
              <a:t>P</a:t>
            </a:r>
            <a:r>
              <a:rPr lang="en-GB" dirty="0"/>
              <a:t>lease email Miss Liddle directly with any concerns regarding this. </a:t>
            </a:r>
            <a:endParaRPr lang="en-US" dirty="0"/>
          </a:p>
        </p:txBody>
      </p:sp>
    </p:spTree>
    <p:extLst>
      <p:ext uri="{BB962C8B-B14F-4D97-AF65-F5344CB8AC3E}">
        <p14:creationId xmlns:p14="http://schemas.microsoft.com/office/powerpoint/2010/main" val="303680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371C-1E33-4A49-84CB-BB4F25E636CC}"/>
              </a:ext>
            </a:extLst>
          </p:cNvPr>
          <p:cNvSpPr>
            <a:spLocks noGrp="1"/>
          </p:cNvSpPr>
          <p:nvPr>
            <p:ph type="title"/>
          </p:nvPr>
        </p:nvSpPr>
        <p:spPr/>
        <p:txBody>
          <a:bodyPr/>
          <a:lstStyle/>
          <a:p>
            <a:r>
              <a:rPr lang="en-US" dirty="0"/>
              <a:t>Final information</a:t>
            </a:r>
            <a:endParaRPr lang="en-GB" dirty="0"/>
          </a:p>
        </p:txBody>
      </p:sp>
      <p:sp>
        <p:nvSpPr>
          <p:cNvPr id="3" name="Content Placeholder 2">
            <a:extLst>
              <a:ext uri="{FF2B5EF4-FFF2-40B4-BE49-F238E27FC236}">
                <a16:creationId xmlns:a16="http://schemas.microsoft.com/office/drawing/2014/main" id="{138299EA-8F54-449B-A759-B744B1499C93}"/>
              </a:ext>
            </a:extLst>
          </p:cNvPr>
          <p:cNvSpPr>
            <a:spLocks noGrp="1"/>
          </p:cNvSpPr>
          <p:nvPr>
            <p:ph idx="1"/>
          </p:nvPr>
        </p:nvSpPr>
        <p:spPr/>
        <p:txBody>
          <a:bodyPr/>
          <a:lstStyle/>
          <a:p>
            <a:pPr marL="0" indent="0" algn="ctr">
              <a:buNone/>
            </a:pPr>
            <a:r>
              <a:rPr lang="en-US" sz="2400" dirty="0"/>
              <a:t>For many children this is the first significant time they’ve spent away from home, but by the end of their school residential adventure trip their confidence will have grown massively.</a:t>
            </a:r>
          </a:p>
          <a:p>
            <a:pPr marL="0" indent="0" algn="ctr">
              <a:buNone/>
            </a:pPr>
            <a:r>
              <a:rPr lang="en-US" sz="2400" dirty="0" err="1"/>
              <a:t>Whithaugh’s</a:t>
            </a:r>
            <a:r>
              <a:rPr lang="en-US" sz="2400" dirty="0"/>
              <a:t> instructors are really good at working with young children and helping them overcome fears and challenges to bring out a completely different side, which teachers may not have seen before.</a:t>
            </a:r>
          </a:p>
          <a:p>
            <a:pPr marL="0" indent="0">
              <a:buNone/>
            </a:pPr>
            <a:endParaRPr lang="en-US" dirty="0"/>
          </a:p>
          <a:p>
            <a:pPr marL="0" indent="0">
              <a:buNone/>
            </a:pPr>
            <a:endParaRPr lang="en-US" dirty="0"/>
          </a:p>
          <a:p>
            <a:endParaRPr lang="en-GB" dirty="0"/>
          </a:p>
        </p:txBody>
      </p:sp>
    </p:spTree>
    <p:extLst>
      <p:ext uri="{BB962C8B-B14F-4D97-AF65-F5344CB8AC3E}">
        <p14:creationId xmlns:p14="http://schemas.microsoft.com/office/powerpoint/2010/main" val="2101887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84AA-C515-439B-83C0-7BCC34DC365E}"/>
              </a:ext>
            </a:extLst>
          </p:cNvPr>
          <p:cNvSpPr>
            <a:spLocks noGrp="1"/>
          </p:cNvSpPr>
          <p:nvPr>
            <p:ph type="title"/>
          </p:nvPr>
        </p:nvSpPr>
        <p:spPr/>
        <p:txBody>
          <a:bodyPr/>
          <a:lstStyle/>
          <a:p>
            <a:r>
              <a:rPr lang="en-US" dirty="0"/>
              <a:t>To do – 	</a:t>
            </a:r>
            <a:endParaRPr lang="en-GB" dirty="0"/>
          </a:p>
        </p:txBody>
      </p:sp>
      <p:sp>
        <p:nvSpPr>
          <p:cNvPr id="3" name="Content Placeholder 2">
            <a:extLst>
              <a:ext uri="{FF2B5EF4-FFF2-40B4-BE49-F238E27FC236}">
                <a16:creationId xmlns:a16="http://schemas.microsoft.com/office/drawing/2014/main" id="{52307EC5-3AD4-4983-AC0D-F7E6048D2376}"/>
              </a:ext>
            </a:extLst>
          </p:cNvPr>
          <p:cNvSpPr>
            <a:spLocks noGrp="1"/>
          </p:cNvSpPr>
          <p:nvPr>
            <p:ph idx="1"/>
          </p:nvPr>
        </p:nvSpPr>
        <p:spPr/>
        <p:txBody>
          <a:bodyPr>
            <a:normAutofit/>
          </a:bodyPr>
          <a:lstStyle/>
          <a:p>
            <a:r>
              <a:rPr lang="en-US" dirty="0"/>
              <a:t>Contact Miss Liddle (</a:t>
            </a:r>
            <a:r>
              <a:rPr lang="en-US" dirty="0">
                <a:hlinkClick r:id="rId2"/>
              </a:rPr>
              <a:t>bliddle@hexhammiddle.org.uk</a:t>
            </a:r>
            <a:r>
              <a:rPr lang="en-US" dirty="0"/>
              <a:t> ) with any queries. I will endeavor to answer them ASAP. </a:t>
            </a:r>
          </a:p>
          <a:p>
            <a:endParaRPr lang="en-US" dirty="0"/>
          </a:p>
          <a:p>
            <a:r>
              <a:rPr lang="en-US" dirty="0"/>
              <a:t>I am aware that some students may find it difficult being away from home – we will endeavour to do all that we can to ensure every single child enjoys their trip and remains with us. Should there be any issue, which we cannot solve and require parents/</a:t>
            </a:r>
            <a:r>
              <a:rPr lang="en-US" dirty="0" err="1"/>
              <a:t>carers</a:t>
            </a:r>
            <a:r>
              <a:rPr lang="en-US" dirty="0"/>
              <a:t> to pick up their child then we will contact you and ensure safety and supervision until your arrival. </a:t>
            </a:r>
          </a:p>
          <a:p>
            <a:r>
              <a:rPr lang="en-US" dirty="0"/>
              <a:t>Medical Emergency – </a:t>
            </a:r>
          </a:p>
          <a:p>
            <a:r>
              <a:rPr lang="en-US" dirty="0"/>
              <a:t>Doctors Bowley and Kennedy (local doctors near </a:t>
            </a:r>
            <a:r>
              <a:rPr lang="en-US" dirty="0" err="1"/>
              <a:t>Newcastleton</a:t>
            </a:r>
            <a:r>
              <a:rPr lang="en-US" dirty="0"/>
              <a:t>)</a:t>
            </a:r>
          </a:p>
          <a:p>
            <a:r>
              <a:rPr lang="en-US" dirty="0"/>
              <a:t>Casualty Department Cumberland Infirmary Carlisle (25 miles)</a:t>
            </a:r>
            <a:endParaRPr lang="en-GB" dirty="0"/>
          </a:p>
        </p:txBody>
      </p:sp>
    </p:spTree>
    <p:extLst>
      <p:ext uri="{BB962C8B-B14F-4D97-AF65-F5344CB8AC3E}">
        <p14:creationId xmlns:p14="http://schemas.microsoft.com/office/powerpoint/2010/main" val="416962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3990-1ADD-4F5C-848D-9FB791A37B14}"/>
              </a:ext>
            </a:extLst>
          </p:cNvPr>
          <p:cNvSpPr>
            <a:spLocks noGrp="1"/>
          </p:cNvSpPr>
          <p:nvPr>
            <p:ph type="title"/>
          </p:nvPr>
        </p:nvSpPr>
        <p:spPr/>
        <p:txBody>
          <a:bodyPr/>
          <a:lstStyle/>
          <a:p>
            <a:r>
              <a:rPr lang="en-US" dirty="0"/>
              <a:t>Whithaugh Park Information</a:t>
            </a:r>
            <a:endParaRPr lang="en-GB" dirty="0"/>
          </a:p>
        </p:txBody>
      </p:sp>
      <p:sp>
        <p:nvSpPr>
          <p:cNvPr id="3" name="Content Placeholder 2">
            <a:extLst>
              <a:ext uri="{FF2B5EF4-FFF2-40B4-BE49-F238E27FC236}">
                <a16:creationId xmlns:a16="http://schemas.microsoft.com/office/drawing/2014/main" id="{6E81DB65-5781-4E82-9935-25A397A3D297}"/>
              </a:ext>
            </a:extLst>
          </p:cNvPr>
          <p:cNvSpPr>
            <a:spLocks noGrp="1"/>
          </p:cNvSpPr>
          <p:nvPr>
            <p:ph idx="1"/>
          </p:nvPr>
        </p:nvSpPr>
        <p:spPr>
          <a:xfrm>
            <a:off x="1097280" y="1845734"/>
            <a:ext cx="4338786" cy="4023360"/>
          </a:xfrm>
        </p:spPr>
        <p:txBody>
          <a:bodyPr/>
          <a:lstStyle/>
          <a:p>
            <a:r>
              <a:rPr lang="en-US" dirty="0"/>
              <a:t>Location: </a:t>
            </a:r>
            <a:r>
              <a:rPr lang="en-US" dirty="0" err="1"/>
              <a:t>Newcastleton</a:t>
            </a:r>
            <a:endParaRPr lang="en-US" dirty="0"/>
          </a:p>
          <a:p>
            <a:r>
              <a:rPr lang="en-US" dirty="0"/>
              <a:t>Travel Time –  (approx.) 1 Hour 20 mins.</a:t>
            </a:r>
          </a:p>
          <a:p>
            <a:endParaRPr lang="en-US" dirty="0"/>
          </a:p>
          <a:p>
            <a:pPr marL="0" indent="0">
              <a:buNone/>
            </a:pPr>
            <a:endParaRPr lang="en-US" dirty="0"/>
          </a:p>
          <a:p>
            <a:endParaRPr lang="en-GB" dirty="0"/>
          </a:p>
        </p:txBody>
      </p:sp>
      <p:pic>
        <p:nvPicPr>
          <p:cNvPr id="4" name="Picture 3">
            <a:extLst>
              <a:ext uri="{FF2B5EF4-FFF2-40B4-BE49-F238E27FC236}">
                <a16:creationId xmlns:a16="http://schemas.microsoft.com/office/drawing/2014/main" id="{A5C6BD69-0B4F-49FB-A8E0-5E481F1F65D5}"/>
              </a:ext>
            </a:extLst>
          </p:cNvPr>
          <p:cNvPicPr>
            <a:picLocks noChangeAspect="1"/>
          </p:cNvPicPr>
          <p:nvPr/>
        </p:nvPicPr>
        <p:blipFill>
          <a:blip r:embed="rId2"/>
          <a:stretch>
            <a:fillRect/>
          </a:stretch>
        </p:blipFill>
        <p:spPr>
          <a:xfrm>
            <a:off x="5754848" y="2233740"/>
            <a:ext cx="5825901" cy="3266237"/>
          </a:xfrm>
          <a:prstGeom prst="rect">
            <a:avLst/>
          </a:prstGeom>
        </p:spPr>
      </p:pic>
    </p:spTree>
    <p:extLst>
      <p:ext uri="{BB962C8B-B14F-4D97-AF65-F5344CB8AC3E}">
        <p14:creationId xmlns:p14="http://schemas.microsoft.com/office/powerpoint/2010/main" val="320331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ockuk.org/wp-content/uploads/2017/05/WHITHAUGH-PARK-MAP_V2-01-e1500306901696-1156x1600-1156x1600.png">
            <a:extLst>
              <a:ext uri="{FF2B5EF4-FFF2-40B4-BE49-F238E27FC236}">
                <a16:creationId xmlns:a16="http://schemas.microsoft.com/office/drawing/2014/main" id="{10E16D54-9C64-4FAC-B775-5DD0C43BE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83" y="156639"/>
            <a:ext cx="4344449" cy="6013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E8FDE7-7B4F-4061-980E-3DDEB88B895D}"/>
              </a:ext>
            </a:extLst>
          </p:cNvPr>
          <p:cNvSpPr txBox="1">
            <a:spLocks noGrp="1" noRot="1" noMove="1" noResize="1" noEditPoints="1" noAdjustHandles="1" noChangeArrowheads="1" noChangeShapeType="1"/>
          </p:cNvSpPr>
          <p:nvPr/>
        </p:nvSpPr>
        <p:spPr>
          <a:xfrm>
            <a:off x="4932727" y="156639"/>
            <a:ext cx="6937695" cy="3416320"/>
          </a:xfrm>
          <a:prstGeom prst="rect">
            <a:avLst/>
          </a:prstGeom>
          <a:noFill/>
        </p:spPr>
        <p:txBody>
          <a:bodyPr wrap="square" rtlCol="0">
            <a:spAutoFit/>
          </a:bodyPr>
          <a:lstStyle/>
          <a:p>
            <a:r>
              <a:rPr lang="en-US" sz="2400" dirty="0"/>
              <a:t>The site:</a:t>
            </a:r>
          </a:p>
          <a:p>
            <a:r>
              <a:rPr lang="en-US" sz="2400" dirty="0"/>
              <a:t>Cabin accommodation</a:t>
            </a:r>
          </a:p>
          <a:p>
            <a:r>
              <a:rPr lang="en-US" sz="2400" dirty="0"/>
              <a:t>All activities are on-site</a:t>
            </a:r>
          </a:p>
          <a:p>
            <a:r>
              <a:rPr lang="en-US" sz="2400" dirty="0"/>
              <a:t>Access to the all-weather sports pitch, zip wire, swimming pool and the rest of the facilities.</a:t>
            </a:r>
          </a:p>
          <a:p>
            <a:r>
              <a:rPr lang="en-US" sz="2400" dirty="0"/>
              <a:t>All meals provided</a:t>
            </a:r>
          </a:p>
          <a:p>
            <a:r>
              <a:rPr lang="en-US" sz="2400" dirty="0"/>
              <a:t>Dietary requirements should have been completed on the google form – if there is anything more, please get in touch</a:t>
            </a:r>
          </a:p>
        </p:txBody>
      </p:sp>
      <p:pic>
        <p:nvPicPr>
          <p:cNvPr id="3" name="Picture 2">
            <a:extLst>
              <a:ext uri="{FF2B5EF4-FFF2-40B4-BE49-F238E27FC236}">
                <a16:creationId xmlns:a16="http://schemas.microsoft.com/office/drawing/2014/main" id="{8FD3E801-997D-450A-90AA-FDA0562E0EDC}"/>
              </a:ext>
            </a:extLst>
          </p:cNvPr>
          <p:cNvPicPr>
            <a:picLocks noChangeAspect="1"/>
          </p:cNvPicPr>
          <p:nvPr/>
        </p:nvPicPr>
        <p:blipFill>
          <a:blip r:embed="rId3"/>
          <a:stretch>
            <a:fillRect/>
          </a:stretch>
        </p:blipFill>
        <p:spPr>
          <a:xfrm>
            <a:off x="7475675" y="4116700"/>
            <a:ext cx="4322042" cy="1680794"/>
          </a:xfrm>
          <a:prstGeom prst="rect">
            <a:avLst/>
          </a:prstGeom>
        </p:spPr>
      </p:pic>
      <p:pic>
        <p:nvPicPr>
          <p:cNvPr id="4" name="Picture 3">
            <a:extLst>
              <a:ext uri="{FF2B5EF4-FFF2-40B4-BE49-F238E27FC236}">
                <a16:creationId xmlns:a16="http://schemas.microsoft.com/office/drawing/2014/main" id="{D3165809-1F00-4498-81CD-7BC04F85CB79}"/>
              </a:ext>
            </a:extLst>
          </p:cNvPr>
          <p:cNvPicPr>
            <a:picLocks noChangeAspect="1"/>
          </p:cNvPicPr>
          <p:nvPr/>
        </p:nvPicPr>
        <p:blipFill>
          <a:blip r:embed="rId4"/>
          <a:stretch>
            <a:fillRect/>
          </a:stretch>
        </p:blipFill>
        <p:spPr>
          <a:xfrm>
            <a:off x="5092117" y="3850614"/>
            <a:ext cx="2236890" cy="2212966"/>
          </a:xfrm>
          <a:prstGeom prst="rect">
            <a:avLst/>
          </a:prstGeom>
        </p:spPr>
      </p:pic>
    </p:spTree>
    <p:extLst>
      <p:ext uri="{BB962C8B-B14F-4D97-AF65-F5344CB8AC3E}">
        <p14:creationId xmlns:p14="http://schemas.microsoft.com/office/powerpoint/2010/main" val="121858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080C-361F-4DB0-89AA-5381131AAF6F}"/>
              </a:ext>
            </a:extLst>
          </p:cNvPr>
          <p:cNvSpPr>
            <a:spLocks noGrp="1"/>
          </p:cNvSpPr>
          <p:nvPr>
            <p:ph type="title"/>
          </p:nvPr>
        </p:nvSpPr>
        <p:spPr/>
        <p:txBody>
          <a:bodyPr/>
          <a:lstStyle/>
          <a:p>
            <a:r>
              <a:rPr lang="en-US" dirty="0"/>
              <a:t>Our Trip</a:t>
            </a:r>
            <a:endParaRPr lang="en-GB" dirty="0"/>
          </a:p>
        </p:txBody>
      </p:sp>
      <p:sp>
        <p:nvSpPr>
          <p:cNvPr id="4" name="TextBox 3">
            <a:extLst>
              <a:ext uri="{FF2B5EF4-FFF2-40B4-BE49-F238E27FC236}">
                <a16:creationId xmlns:a16="http://schemas.microsoft.com/office/drawing/2014/main" id="{EB898D02-A3A6-53FB-73C3-C9A0CF9328BE}"/>
              </a:ext>
            </a:extLst>
          </p:cNvPr>
          <p:cNvSpPr txBox="1"/>
          <p:nvPr/>
        </p:nvSpPr>
        <p:spPr>
          <a:xfrm>
            <a:off x="1285875" y="2019300"/>
            <a:ext cx="9869805" cy="2862322"/>
          </a:xfrm>
          <a:prstGeom prst="rect">
            <a:avLst/>
          </a:prstGeom>
          <a:noFill/>
        </p:spPr>
        <p:txBody>
          <a:bodyPr wrap="square" rtlCol="0">
            <a:spAutoFit/>
          </a:bodyPr>
          <a:lstStyle/>
          <a:p>
            <a:r>
              <a:rPr lang="en-GB" b="1" dirty="0"/>
              <a:t>Y5 staffing: </a:t>
            </a:r>
          </a:p>
          <a:p>
            <a:r>
              <a:rPr lang="en-GB" sz="1800" b="0" i="0" dirty="0">
                <a:solidFill>
                  <a:srgbClr val="000000"/>
                </a:solidFill>
                <a:effectLst/>
                <a:latin typeface="inherit"/>
              </a:rPr>
              <a:t>Miss Liddle, Mr Nichol, Mr </a:t>
            </a:r>
            <a:r>
              <a:rPr lang="en-GB" sz="1800" b="0" i="0" dirty="0" err="1">
                <a:solidFill>
                  <a:srgbClr val="000000"/>
                </a:solidFill>
                <a:effectLst/>
                <a:latin typeface="inherit"/>
              </a:rPr>
              <a:t>Barrass</a:t>
            </a:r>
            <a:r>
              <a:rPr lang="en-GB" sz="1800" b="0" i="0" dirty="0">
                <a:solidFill>
                  <a:srgbClr val="000000"/>
                </a:solidFill>
                <a:effectLst/>
                <a:latin typeface="inherit"/>
              </a:rPr>
              <a:t>, Mrs Coldwell, Mrs Downes, Mr Drummond, Miss Scott, Mr Robson, Mr Johnson</a:t>
            </a:r>
            <a:endParaRPr lang="en-GB" sz="1800" b="0" i="0" dirty="0">
              <a:solidFill>
                <a:srgbClr val="242424"/>
              </a:solidFill>
              <a:effectLst/>
              <a:latin typeface="Calibri" panose="020F0502020204030204" pitchFamily="34" charset="0"/>
            </a:endParaRPr>
          </a:p>
          <a:p>
            <a:endParaRPr lang="en-GB" dirty="0"/>
          </a:p>
          <a:p>
            <a:r>
              <a:rPr lang="en-GB" b="1" dirty="0"/>
              <a:t>Y6 staffing: </a:t>
            </a:r>
          </a:p>
          <a:p>
            <a:r>
              <a:rPr lang="en-GB" dirty="0">
                <a:solidFill>
                  <a:srgbClr val="000000"/>
                </a:solidFill>
                <a:latin typeface="Calibri" panose="020F0502020204030204" pitchFamily="34" charset="0"/>
              </a:rPr>
              <a:t>Miss Liddle</a:t>
            </a:r>
            <a:r>
              <a:rPr lang="en-GB" b="0" i="0" dirty="0">
                <a:solidFill>
                  <a:srgbClr val="000000"/>
                </a:solidFill>
                <a:effectLst/>
                <a:latin typeface="Calibri" panose="020F0502020204030204" pitchFamily="34" charset="0"/>
              </a:rPr>
              <a:t>, Mrs Hall, Mrs Hinchcliffe, Miss Bell, Mrs Alderson, Miss </a:t>
            </a:r>
            <a:r>
              <a:rPr lang="en-GB" b="0" i="0" dirty="0" err="1">
                <a:solidFill>
                  <a:srgbClr val="000000"/>
                </a:solidFill>
                <a:effectLst/>
                <a:latin typeface="Calibri" panose="020F0502020204030204" pitchFamily="34" charset="0"/>
              </a:rPr>
              <a:t>Kingett</a:t>
            </a:r>
            <a:r>
              <a:rPr lang="en-GB" b="0" i="0" dirty="0">
                <a:solidFill>
                  <a:srgbClr val="000000"/>
                </a:solidFill>
                <a:effectLst/>
                <a:latin typeface="Calibri" panose="020F0502020204030204" pitchFamily="34" charset="0"/>
              </a:rPr>
              <a:t>, Mr Robson</a:t>
            </a:r>
          </a:p>
          <a:p>
            <a:endParaRPr lang="en-GB" dirty="0">
              <a:solidFill>
                <a:srgbClr val="000000"/>
              </a:solidFill>
              <a:latin typeface="Calibri" panose="020F0502020204030204" pitchFamily="34" charset="0"/>
            </a:endParaRPr>
          </a:p>
          <a:p>
            <a:r>
              <a:rPr lang="en-GB" b="1" dirty="0"/>
              <a:t>I will lead on both trips and hold the emergency school phone. </a:t>
            </a:r>
          </a:p>
          <a:p>
            <a:endParaRPr lang="en-GB" b="1" dirty="0"/>
          </a:p>
          <a:p>
            <a:r>
              <a:rPr lang="en-GB" b="1" dirty="0"/>
              <a:t>Pupils will not be allowed to bring their mobile phones with them. </a:t>
            </a:r>
          </a:p>
        </p:txBody>
      </p:sp>
    </p:spTree>
    <p:extLst>
      <p:ext uri="{BB962C8B-B14F-4D97-AF65-F5344CB8AC3E}">
        <p14:creationId xmlns:p14="http://schemas.microsoft.com/office/powerpoint/2010/main" val="3169304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40D6-6418-4275-9C0E-07848F2AA9A4}"/>
              </a:ext>
            </a:extLst>
          </p:cNvPr>
          <p:cNvSpPr>
            <a:spLocks noGrp="1"/>
          </p:cNvSpPr>
          <p:nvPr>
            <p:ph type="title"/>
          </p:nvPr>
        </p:nvSpPr>
        <p:spPr/>
        <p:txBody>
          <a:bodyPr/>
          <a:lstStyle/>
          <a:p>
            <a:r>
              <a:rPr lang="en-US" dirty="0"/>
              <a:t>Kit List/what to pack</a:t>
            </a:r>
            <a:endParaRPr lang="en-GB" dirty="0"/>
          </a:p>
        </p:txBody>
      </p:sp>
      <p:sp>
        <p:nvSpPr>
          <p:cNvPr id="3" name="Content Placeholder 2">
            <a:extLst>
              <a:ext uri="{FF2B5EF4-FFF2-40B4-BE49-F238E27FC236}">
                <a16:creationId xmlns:a16="http://schemas.microsoft.com/office/drawing/2014/main" id="{AB099584-C2CF-4277-96CD-E9D25014EF05}"/>
              </a:ext>
            </a:extLst>
          </p:cNvPr>
          <p:cNvSpPr>
            <a:spLocks noGrp="1"/>
          </p:cNvSpPr>
          <p:nvPr>
            <p:ph idx="1"/>
          </p:nvPr>
        </p:nvSpPr>
        <p:spPr/>
        <p:txBody>
          <a:bodyPr numCol="2">
            <a:normAutofit fontScale="92500" lnSpcReduction="20000"/>
          </a:bodyPr>
          <a:lstStyle/>
          <a:p>
            <a:r>
              <a:rPr lang="en-US" dirty="0">
                <a:highlight>
                  <a:srgbClr val="FFFF00"/>
                </a:highlight>
              </a:rPr>
              <a:t>Medical</a:t>
            </a:r>
            <a:r>
              <a:rPr lang="en-US" dirty="0"/>
              <a:t> – Any inhalers, daily medicines/tablets </a:t>
            </a:r>
          </a:p>
          <a:p>
            <a:r>
              <a:rPr lang="en-US" dirty="0">
                <a:highlight>
                  <a:srgbClr val="FFFF00"/>
                </a:highlight>
              </a:rPr>
              <a:t>Kit – (all may become wet – please pack accordingly)</a:t>
            </a:r>
          </a:p>
          <a:p>
            <a:r>
              <a:rPr lang="en-US" dirty="0"/>
              <a:t>Old spare trainers and dry trainers (wellies)</a:t>
            </a:r>
          </a:p>
          <a:p>
            <a:r>
              <a:rPr lang="en-US" dirty="0"/>
              <a:t>Indoor shoes</a:t>
            </a:r>
          </a:p>
          <a:p>
            <a:r>
              <a:rPr lang="en-US" dirty="0"/>
              <a:t>Suitable nightwear</a:t>
            </a:r>
          </a:p>
          <a:p>
            <a:r>
              <a:rPr lang="en-US" dirty="0"/>
              <a:t>Swimming costume</a:t>
            </a:r>
          </a:p>
          <a:p>
            <a:r>
              <a:rPr lang="en-US" dirty="0"/>
              <a:t>Trousers/shorts for activities (not jeans for activities)</a:t>
            </a:r>
          </a:p>
          <a:p>
            <a:r>
              <a:rPr lang="en-US" dirty="0"/>
              <a:t>T-Shirts (enough for three days with some becoming wet)</a:t>
            </a:r>
          </a:p>
          <a:p>
            <a:r>
              <a:rPr lang="en-US" dirty="0"/>
              <a:t>Underwear </a:t>
            </a:r>
          </a:p>
          <a:p>
            <a:r>
              <a:rPr lang="en-US" dirty="0"/>
              <a:t>Warm hat, gloves, coat etc.</a:t>
            </a:r>
          </a:p>
          <a:p>
            <a:r>
              <a:rPr lang="en-US" dirty="0"/>
              <a:t>Warm jumpers</a:t>
            </a:r>
          </a:p>
          <a:p>
            <a:r>
              <a:rPr lang="en-US" dirty="0"/>
              <a:t>Waterproof jacket</a:t>
            </a:r>
          </a:p>
          <a:p>
            <a:r>
              <a:rPr lang="en-US" dirty="0"/>
              <a:t>Bag for muddy kit (I’ll be bringing bin bags!)</a:t>
            </a:r>
          </a:p>
          <a:p>
            <a:r>
              <a:rPr lang="en-US" dirty="0"/>
              <a:t>Drinks bottle</a:t>
            </a:r>
          </a:p>
          <a:p>
            <a:r>
              <a:rPr lang="en-US" dirty="0"/>
              <a:t>Torch</a:t>
            </a:r>
          </a:p>
          <a:p>
            <a:r>
              <a:rPr lang="en-US" dirty="0"/>
              <a:t>Towels for showering and activities (2)</a:t>
            </a:r>
          </a:p>
          <a:p>
            <a:r>
              <a:rPr lang="en-US" dirty="0"/>
              <a:t>Wash bag containing soap, shampoo, toothpaste, toothbrush.</a:t>
            </a:r>
          </a:p>
          <a:p>
            <a:r>
              <a:rPr lang="en-US" dirty="0"/>
              <a:t>Specific full change of clothes for after the raft building session – they will get wet!</a:t>
            </a:r>
            <a:endParaRPr lang="en-GB" dirty="0"/>
          </a:p>
        </p:txBody>
      </p:sp>
      <p:sp>
        <p:nvSpPr>
          <p:cNvPr id="4" name="TextBox 3">
            <a:extLst>
              <a:ext uri="{FF2B5EF4-FFF2-40B4-BE49-F238E27FC236}">
                <a16:creationId xmlns:a16="http://schemas.microsoft.com/office/drawing/2014/main" id="{6F95CCBD-D26E-4D51-A073-50B1E950F8F7}"/>
              </a:ext>
            </a:extLst>
          </p:cNvPr>
          <p:cNvSpPr txBox="1"/>
          <p:nvPr/>
        </p:nvSpPr>
        <p:spPr>
          <a:xfrm>
            <a:off x="795202" y="6056626"/>
            <a:ext cx="10185913" cy="369332"/>
          </a:xfrm>
          <a:prstGeom prst="rect">
            <a:avLst/>
          </a:prstGeom>
          <a:noFill/>
        </p:spPr>
        <p:txBody>
          <a:bodyPr wrap="square" rtlCol="0">
            <a:spAutoFit/>
          </a:bodyPr>
          <a:lstStyle/>
          <a:p>
            <a:pPr algn="ctr"/>
            <a:r>
              <a:rPr lang="en-US" dirty="0">
                <a:highlight>
                  <a:srgbClr val="FFFF00"/>
                </a:highlight>
              </a:rPr>
              <a:t>PLEASE ENSURE THAT ALL ITEMS ARE CLEARLY MARKED AND LABELLED WITH YOUR CHILD’S NAME!</a:t>
            </a:r>
            <a:endParaRPr lang="en-GB" dirty="0">
              <a:highlight>
                <a:srgbClr val="FFFF00"/>
              </a:highlight>
            </a:endParaRPr>
          </a:p>
        </p:txBody>
      </p:sp>
    </p:spTree>
    <p:extLst>
      <p:ext uri="{BB962C8B-B14F-4D97-AF65-F5344CB8AC3E}">
        <p14:creationId xmlns:p14="http://schemas.microsoft.com/office/powerpoint/2010/main" val="287459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A07D-38AF-4EFA-BB3A-AD7B39872DF6}"/>
              </a:ext>
            </a:extLst>
          </p:cNvPr>
          <p:cNvSpPr>
            <a:spLocks noGrp="1"/>
          </p:cNvSpPr>
          <p:nvPr>
            <p:ph type="title"/>
          </p:nvPr>
        </p:nvSpPr>
        <p:spPr/>
        <p:txBody>
          <a:bodyPr/>
          <a:lstStyle/>
          <a:p>
            <a:r>
              <a:rPr lang="en-US" dirty="0"/>
              <a:t>Itinerary - Logistics</a:t>
            </a:r>
            <a:endParaRPr lang="en-GB" dirty="0"/>
          </a:p>
        </p:txBody>
      </p:sp>
      <p:sp>
        <p:nvSpPr>
          <p:cNvPr id="3" name="Content Placeholder 2">
            <a:extLst>
              <a:ext uri="{FF2B5EF4-FFF2-40B4-BE49-F238E27FC236}">
                <a16:creationId xmlns:a16="http://schemas.microsoft.com/office/drawing/2014/main" id="{C3019CD2-58A1-40A4-9B83-6580AF1A7730}"/>
              </a:ext>
            </a:extLst>
          </p:cNvPr>
          <p:cNvSpPr>
            <a:spLocks noGrp="1"/>
          </p:cNvSpPr>
          <p:nvPr>
            <p:ph idx="1"/>
          </p:nvPr>
        </p:nvSpPr>
        <p:spPr>
          <a:xfrm>
            <a:off x="1195251" y="1853898"/>
            <a:ext cx="10058400" cy="4023360"/>
          </a:xfrm>
        </p:spPr>
        <p:txBody>
          <a:bodyPr>
            <a:normAutofit fontScale="85000" lnSpcReduction="20000"/>
          </a:bodyPr>
          <a:lstStyle/>
          <a:p>
            <a:r>
              <a:rPr lang="en-US" dirty="0"/>
              <a:t>Y5  – Wednesday 7</a:t>
            </a:r>
            <a:r>
              <a:rPr lang="en-US" baseline="30000" dirty="0"/>
              <a:t>th</a:t>
            </a:r>
            <a:r>
              <a:rPr lang="en-US" dirty="0"/>
              <a:t> – Friday 9</a:t>
            </a:r>
            <a:r>
              <a:rPr lang="en-US" baseline="30000" dirty="0"/>
              <a:t>th</a:t>
            </a:r>
            <a:r>
              <a:rPr lang="en-US" dirty="0"/>
              <a:t> June				Y6 – Wednesday 21</a:t>
            </a:r>
            <a:r>
              <a:rPr lang="en-US" baseline="30000" dirty="0"/>
              <a:t>st</a:t>
            </a:r>
            <a:r>
              <a:rPr lang="en-US" dirty="0"/>
              <a:t> – Friday 23rd June</a:t>
            </a:r>
          </a:p>
          <a:p>
            <a:r>
              <a:rPr lang="en-US" b="1" u="sng" dirty="0"/>
              <a:t>Day One</a:t>
            </a:r>
          </a:p>
          <a:p>
            <a:r>
              <a:rPr lang="en-US" dirty="0"/>
              <a:t>8.40 – Arrival at school and registration in form groups. </a:t>
            </a:r>
            <a:r>
              <a:rPr lang="en-GB" dirty="0"/>
              <a:t>Organisation to take place in Fellside Hall.</a:t>
            </a:r>
          </a:p>
          <a:p>
            <a:r>
              <a:rPr lang="en-US" dirty="0"/>
              <a:t>B</a:t>
            </a:r>
            <a:r>
              <a:rPr lang="en-GB" dirty="0" err="1"/>
              <a:t>efore</a:t>
            </a:r>
            <a:r>
              <a:rPr lang="en-GB" dirty="0"/>
              <a:t> 10.00am – Students leave school site.</a:t>
            </a:r>
          </a:p>
          <a:p>
            <a:r>
              <a:rPr lang="en-US" dirty="0"/>
              <a:t>1</a:t>
            </a:r>
            <a:r>
              <a:rPr lang="en-GB" dirty="0"/>
              <a:t>1.30/12.00 – Arrival at Whithaugh Park, </a:t>
            </a:r>
            <a:r>
              <a:rPr lang="en-GB" dirty="0" err="1"/>
              <a:t>Newcastleton</a:t>
            </a:r>
            <a:r>
              <a:rPr lang="en-GB" dirty="0"/>
              <a:t>. Lunch upon arrival. Pupils assigned lodges and groups.</a:t>
            </a:r>
          </a:p>
          <a:p>
            <a:r>
              <a:rPr lang="en-US" dirty="0"/>
              <a:t>1</a:t>
            </a:r>
            <a:r>
              <a:rPr lang="en-GB" dirty="0"/>
              <a:t>3.45 – Activity 1 </a:t>
            </a:r>
          </a:p>
          <a:p>
            <a:r>
              <a:rPr lang="en-US" dirty="0"/>
              <a:t>1</a:t>
            </a:r>
            <a:r>
              <a:rPr lang="en-GB" dirty="0"/>
              <a:t>5.45 – Activity 2</a:t>
            </a:r>
          </a:p>
          <a:p>
            <a:r>
              <a:rPr lang="en-US" dirty="0"/>
              <a:t>18.00 – Dinner – 2 course meal with vegetarian options.</a:t>
            </a:r>
          </a:p>
          <a:p>
            <a:r>
              <a:rPr lang="en-US" dirty="0"/>
              <a:t>19.30 – Activity 3</a:t>
            </a:r>
          </a:p>
          <a:p>
            <a:r>
              <a:rPr lang="en-US" dirty="0"/>
              <a:t>21.15 – Supper – hot chocolate and other snacks</a:t>
            </a:r>
          </a:p>
          <a:p>
            <a:r>
              <a:rPr lang="en-US" dirty="0"/>
              <a:t>21.30 – Bed and Sleep!</a:t>
            </a:r>
          </a:p>
        </p:txBody>
      </p:sp>
    </p:spTree>
    <p:extLst>
      <p:ext uri="{BB962C8B-B14F-4D97-AF65-F5344CB8AC3E}">
        <p14:creationId xmlns:p14="http://schemas.microsoft.com/office/powerpoint/2010/main" val="161138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A07D-38AF-4EFA-BB3A-AD7B39872DF6}"/>
              </a:ext>
            </a:extLst>
          </p:cNvPr>
          <p:cNvSpPr>
            <a:spLocks noGrp="1"/>
          </p:cNvSpPr>
          <p:nvPr>
            <p:ph type="title"/>
          </p:nvPr>
        </p:nvSpPr>
        <p:spPr/>
        <p:txBody>
          <a:bodyPr/>
          <a:lstStyle/>
          <a:p>
            <a:r>
              <a:rPr lang="en-US" dirty="0"/>
              <a:t>Itinerary - Logistics</a:t>
            </a:r>
            <a:endParaRPr lang="en-GB" dirty="0"/>
          </a:p>
        </p:txBody>
      </p:sp>
      <p:sp>
        <p:nvSpPr>
          <p:cNvPr id="3" name="Content Placeholder 2">
            <a:extLst>
              <a:ext uri="{FF2B5EF4-FFF2-40B4-BE49-F238E27FC236}">
                <a16:creationId xmlns:a16="http://schemas.microsoft.com/office/drawing/2014/main" id="{C3019CD2-58A1-40A4-9B83-6580AF1A7730}"/>
              </a:ext>
            </a:extLst>
          </p:cNvPr>
          <p:cNvSpPr>
            <a:spLocks noGrp="1"/>
          </p:cNvSpPr>
          <p:nvPr>
            <p:ph idx="1"/>
          </p:nvPr>
        </p:nvSpPr>
        <p:spPr/>
        <p:txBody>
          <a:bodyPr>
            <a:normAutofit fontScale="92500" lnSpcReduction="10000"/>
          </a:bodyPr>
          <a:lstStyle/>
          <a:p>
            <a:r>
              <a:rPr lang="en-US" b="1" u="sng" dirty="0"/>
              <a:t>Day Two</a:t>
            </a:r>
          </a:p>
          <a:p>
            <a:r>
              <a:rPr lang="en-US" dirty="0"/>
              <a:t>8.00 – Breakfast – self service – fruit juice, cereal selection, toast, jams, yoghurt, fruit etc. </a:t>
            </a:r>
            <a:endParaRPr lang="en-GB" dirty="0"/>
          </a:p>
          <a:p>
            <a:r>
              <a:rPr lang="en-US" dirty="0"/>
              <a:t>9.00 Activity 4</a:t>
            </a:r>
            <a:r>
              <a:rPr lang="en-GB" dirty="0"/>
              <a:t> </a:t>
            </a:r>
          </a:p>
          <a:p>
            <a:r>
              <a:rPr lang="en-US" dirty="0"/>
              <a:t>11.00 Activity 5</a:t>
            </a:r>
            <a:endParaRPr lang="en-GB" dirty="0"/>
          </a:p>
          <a:p>
            <a:r>
              <a:rPr lang="en-US" dirty="0"/>
              <a:t>12.45 – Lunch – Packed lunch – sandwiches, cup-a-soups, fruit, crisps, drinks etc. </a:t>
            </a:r>
            <a:endParaRPr lang="en-GB" dirty="0"/>
          </a:p>
          <a:p>
            <a:r>
              <a:rPr lang="en-US" dirty="0"/>
              <a:t>13.45 Activity 6</a:t>
            </a:r>
          </a:p>
          <a:p>
            <a:r>
              <a:rPr lang="en-US" dirty="0"/>
              <a:t>18.00 Dinner</a:t>
            </a:r>
          </a:p>
          <a:p>
            <a:r>
              <a:rPr lang="en-US" dirty="0"/>
              <a:t>19.30 Activity 7</a:t>
            </a:r>
          </a:p>
          <a:p>
            <a:r>
              <a:rPr lang="en-US" dirty="0"/>
              <a:t>21.15 – Supper</a:t>
            </a:r>
          </a:p>
          <a:p>
            <a:r>
              <a:rPr lang="en-US" dirty="0"/>
              <a:t>21.30 – Bed and Sleep!</a:t>
            </a:r>
          </a:p>
        </p:txBody>
      </p:sp>
    </p:spTree>
    <p:extLst>
      <p:ext uri="{BB962C8B-B14F-4D97-AF65-F5344CB8AC3E}">
        <p14:creationId xmlns:p14="http://schemas.microsoft.com/office/powerpoint/2010/main" val="8767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A07D-38AF-4EFA-BB3A-AD7B39872DF6}"/>
              </a:ext>
            </a:extLst>
          </p:cNvPr>
          <p:cNvSpPr>
            <a:spLocks noGrp="1"/>
          </p:cNvSpPr>
          <p:nvPr>
            <p:ph type="title"/>
          </p:nvPr>
        </p:nvSpPr>
        <p:spPr/>
        <p:txBody>
          <a:bodyPr/>
          <a:lstStyle/>
          <a:p>
            <a:r>
              <a:rPr lang="en-US" dirty="0"/>
              <a:t>Itinerary - Logistics</a:t>
            </a:r>
            <a:endParaRPr lang="en-GB" dirty="0"/>
          </a:p>
        </p:txBody>
      </p:sp>
      <p:sp>
        <p:nvSpPr>
          <p:cNvPr id="3" name="Content Placeholder 2">
            <a:extLst>
              <a:ext uri="{FF2B5EF4-FFF2-40B4-BE49-F238E27FC236}">
                <a16:creationId xmlns:a16="http://schemas.microsoft.com/office/drawing/2014/main" id="{C3019CD2-58A1-40A4-9B83-6580AF1A7730}"/>
              </a:ext>
            </a:extLst>
          </p:cNvPr>
          <p:cNvSpPr>
            <a:spLocks noGrp="1"/>
          </p:cNvSpPr>
          <p:nvPr>
            <p:ph idx="1"/>
          </p:nvPr>
        </p:nvSpPr>
        <p:spPr/>
        <p:txBody>
          <a:bodyPr>
            <a:normAutofit/>
          </a:bodyPr>
          <a:lstStyle/>
          <a:p>
            <a:r>
              <a:rPr lang="en-US" b="1" u="sng" dirty="0"/>
              <a:t>Day Three</a:t>
            </a:r>
          </a:p>
          <a:p>
            <a:r>
              <a:rPr lang="en-US" dirty="0"/>
              <a:t>8.00 – Breakfast</a:t>
            </a:r>
            <a:endParaRPr lang="en-GB" dirty="0"/>
          </a:p>
          <a:p>
            <a:r>
              <a:rPr lang="en-US" dirty="0"/>
              <a:t>9.00 – Depart from lodges</a:t>
            </a:r>
            <a:endParaRPr lang="en-GB" dirty="0"/>
          </a:p>
          <a:p>
            <a:r>
              <a:rPr lang="en-US" dirty="0"/>
              <a:t>10.00 – 12.00 Use of facilities – all weather pitch/recreational lodge</a:t>
            </a:r>
            <a:endParaRPr lang="en-GB" dirty="0"/>
          </a:p>
          <a:p>
            <a:r>
              <a:rPr lang="en-US" dirty="0"/>
              <a:t>12.00 – Packed lunch</a:t>
            </a:r>
          </a:p>
          <a:p>
            <a:r>
              <a:rPr lang="en-US" dirty="0"/>
              <a:t>12.45 – Leave to return to school</a:t>
            </a:r>
          </a:p>
          <a:p>
            <a:r>
              <a:rPr lang="en-US" dirty="0"/>
              <a:t>14.00 – Return to school and collection. </a:t>
            </a:r>
          </a:p>
        </p:txBody>
      </p:sp>
    </p:spTree>
    <p:extLst>
      <p:ext uri="{BB962C8B-B14F-4D97-AF65-F5344CB8AC3E}">
        <p14:creationId xmlns:p14="http://schemas.microsoft.com/office/powerpoint/2010/main" val="394559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88E0-2AB0-4AC8-8162-E8CB9028B550}"/>
              </a:ext>
            </a:extLst>
          </p:cNvPr>
          <p:cNvSpPr>
            <a:spLocks noGrp="1"/>
          </p:cNvSpPr>
          <p:nvPr>
            <p:ph type="title"/>
          </p:nvPr>
        </p:nvSpPr>
        <p:spPr/>
        <p:txBody>
          <a:bodyPr/>
          <a:lstStyle/>
          <a:p>
            <a:r>
              <a:rPr lang="en-US" dirty="0"/>
              <a:t>Activities</a:t>
            </a:r>
            <a:endParaRPr lang="en-GB" dirty="0"/>
          </a:p>
        </p:txBody>
      </p:sp>
      <p:sp>
        <p:nvSpPr>
          <p:cNvPr id="3" name="Content Placeholder 2">
            <a:extLst>
              <a:ext uri="{FF2B5EF4-FFF2-40B4-BE49-F238E27FC236}">
                <a16:creationId xmlns:a16="http://schemas.microsoft.com/office/drawing/2014/main" id="{08E638FB-78A0-40E1-AD7E-EF7AB4A4E1EA}"/>
              </a:ext>
            </a:extLst>
          </p:cNvPr>
          <p:cNvSpPr>
            <a:spLocks noGrp="1"/>
          </p:cNvSpPr>
          <p:nvPr>
            <p:ph idx="1"/>
          </p:nvPr>
        </p:nvSpPr>
        <p:spPr/>
        <p:txBody>
          <a:bodyPr>
            <a:normAutofit lnSpcReduction="10000"/>
          </a:bodyPr>
          <a:lstStyle/>
          <a:p>
            <a:r>
              <a:rPr lang="en-US" dirty="0"/>
              <a:t>Having been split into groups, students will complete 7 of the following activities across the three days:-</a:t>
            </a:r>
          </a:p>
          <a:p>
            <a:r>
              <a:rPr lang="en-US" dirty="0" err="1"/>
              <a:t>Bushcraft</a:t>
            </a:r>
            <a:endParaRPr lang="en-US" dirty="0"/>
          </a:p>
          <a:p>
            <a:r>
              <a:rPr lang="en-US" dirty="0"/>
              <a:t>Climbing</a:t>
            </a:r>
          </a:p>
          <a:p>
            <a:r>
              <a:rPr lang="en-US" dirty="0"/>
              <a:t>Night Hike</a:t>
            </a:r>
          </a:p>
          <a:p>
            <a:r>
              <a:rPr lang="en-US" dirty="0"/>
              <a:t>Open Canoe</a:t>
            </a:r>
          </a:p>
          <a:p>
            <a:r>
              <a:rPr lang="en-US" dirty="0"/>
              <a:t>Raft Building</a:t>
            </a:r>
          </a:p>
          <a:p>
            <a:r>
              <a:rPr lang="en-US" dirty="0"/>
              <a:t>Self-led team building</a:t>
            </a:r>
          </a:p>
          <a:p>
            <a:r>
              <a:rPr lang="en-US" dirty="0"/>
              <a:t>Swimming (indoor pool)</a:t>
            </a:r>
          </a:p>
          <a:p>
            <a:r>
              <a:rPr lang="en-US" dirty="0"/>
              <a:t>Zip Wire</a:t>
            </a:r>
          </a:p>
          <a:p>
            <a:endParaRPr lang="en-GB" dirty="0"/>
          </a:p>
        </p:txBody>
      </p:sp>
      <p:pic>
        <p:nvPicPr>
          <p:cNvPr id="4" name="Picture 3">
            <a:extLst>
              <a:ext uri="{FF2B5EF4-FFF2-40B4-BE49-F238E27FC236}">
                <a16:creationId xmlns:a16="http://schemas.microsoft.com/office/drawing/2014/main" id="{A321A92D-5511-409C-AA60-B6F978541AB8}"/>
              </a:ext>
            </a:extLst>
          </p:cNvPr>
          <p:cNvPicPr>
            <a:picLocks noChangeAspect="1"/>
          </p:cNvPicPr>
          <p:nvPr/>
        </p:nvPicPr>
        <p:blipFill>
          <a:blip r:embed="rId2"/>
          <a:stretch>
            <a:fillRect/>
          </a:stretch>
        </p:blipFill>
        <p:spPr>
          <a:xfrm>
            <a:off x="8170876" y="2329407"/>
            <a:ext cx="3528488" cy="2199186"/>
          </a:xfrm>
          <a:prstGeom prst="rect">
            <a:avLst/>
          </a:prstGeom>
        </p:spPr>
      </p:pic>
      <p:pic>
        <p:nvPicPr>
          <p:cNvPr id="5" name="Picture 4">
            <a:extLst>
              <a:ext uri="{FF2B5EF4-FFF2-40B4-BE49-F238E27FC236}">
                <a16:creationId xmlns:a16="http://schemas.microsoft.com/office/drawing/2014/main" id="{495BC8C2-748C-418F-BBA9-B93451FF6A40}"/>
              </a:ext>
            </a:extLst>
          </p:cNvPr>
          <p:cNvPicPr>
            <a:picLocks noChangeAspect="1"/>
          </p:cNvPicPr>
          <p:nvPr/>
        </p:nvPicPr>
        <p:blipFill>
          <a:blip r:embed="rId3"/>
          <a:stretch>
            <a:fillRect/>
          </a:stretch>
        </p:blipFill>
        <p:spPr>
          <a:xfrm>
            <a:off x="4273256" y="3351654"/>
            <a:ext cx="3706448" cy="2353877"/>
          </a:xfrm>
          <a:prstGeom prst="rect">
            <a:avLst/>
          </a:prstGeom>
        </p:spPr>
      </p:pic>
    </p:spTree>
    <p:extLst>
      <p:ext uri="{BB962C8B-B14F-4D97-AF65-F5344CB8AC3E}">
        <p14:creationId xmlns:p14="http://schemas.microsoft.com/office/powerpoint/2010/main" val="104939109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1195</TotalTime>
  <Words>841</Words>
  <Application>Microsoft Office PowerPoint</Application>
  <PresentationFormat>Widescreen</PresentationFormat>
  <Paragraphs>99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Calibri Light</vt:lpstr>
      <vt:lpstr>inherit</vt:lpstr>
      <vt:lpstr>Retrospect</vt:lpstr>
      <vt:lpstr>Whithaugh Park Information Evening</vt:lpstr>
      <vt:lpstr>Whithaugh Park Information</vt:lpstr>
      <vt:lpstr>PowerPoint Presentation</vt:lpstr>
      <vt:lpstr>Our Trip</vt:lpstr>
      <vt:lpstr>Kit List/what to pack</vt:lpstr>
      <vt:lpstr>Itinerary - Logistics</vt:lpstr>
      <vt:lpstr>Itinerary - Logistics</vt:lpstr>
      <vt:lpstr>Itinerary - Logistics</vt:lpstr>
      <vt:lpstr>Activities</vt:lpstr>
      <vt:lpstr>Accommodation and Groupings</vt:lpstr>
      <vt:lpstr>Final information</vt:lpstr>
      <vt:lpstr>To do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Whithaugh Park Information Evening</dc:title>
  <dc:creator>Mark Stephenson</dc:creator>
  <cp:lastModifiedBy>Becky Liddle</cp:lastModifiedBy>
  <cp:revision>17</cp:revision>
  <dcterms:created xsi:type="dcterms:W3CDTF">2022-05-03T13:59:01Z</dcterms:created>
  <dcterms:modified xsi:type="dcterms:W3CDTF">2023-05-03T14:13:19Z</dcterms:modified>
</cp:coreProperties>
</file>